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2EC8D-945A-480C-B308-6B93B2483F63}" type="datetimeFigureOut">
              <a:rPr lang="id-ID" smtClean="0"/>
              <a:t>04/04/2017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A2CDF-4035-4321-AF78-B793CA4CE4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5302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6AAD1-1407-425A-B3C0-56E643C2FE11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6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0D40-A6C3-4A33-BCD3-0BE263BE672B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4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C408-728E-4245-AE46-226ABE656734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2AD6-9246-4D63-8C93-A6148F56F8D1}" type="datetime1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9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E443-EA48-45C1-BD9D-ADF60F538A64}" type="datetime1">
              <a:rPr lang="en-US" smtClean="0"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A0E-DB6E-4D89-BCF0-0064EBF9C01B}" type="datetime1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7F55-3958-4E90-9E60-C355F5AA2816}" type="datetime1">
              <a:rPr lang="en-US" smtClean="0"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8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47D6-8C3D-497A-8F85-79A6E9C77B7C}" type="datetime1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61062-867E-403B-8F15-97076A0487FE}" type="datetime1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5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C3C9A-48A8-4EFA-8387-2567F1B814FF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B466-D4C6-4EE4-8CA7-8EBC1470BAA9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CE5CF-3AFD-4877-B4CA-4ABE7C2B49DE}" type="datetime1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9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MK Alat dan Mesin Pengolahan</a:t>
            </a:r>
            <a:br>
              <a:rPr lang="id-ID" dirty="0" smtClean="0"/>
            </a:br>
            <a:r>
              <a:rPr lang="id-ID" dirty="0" smtClean="0"/>
              <a:t>Kuliah ke-6</a:t>
            </a:r>
            <a:br>
              <a:rPr lang="id-ID" dirty="0" smtClean="0"/>
            </a:br>
            <a:r>
              <a:rPr lang="id-ID" sz="4400" b="1" dirty="0"/>
              <a:t>Alat/Mesin </a:t>
            </a:r>
            <a:r>
              <a:rPr lang="id-ID" sz="4400" b="1" dirty="0" smtClean="0"/>
              <a:t>Pendingin dan Pemanas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Prof.Dr.oec.troph.Ir.Krishna Purnawan Candra, M.S.</a:t>
            </a:r>
          </a:p>
          <a:p>
            <a:r>
              <a:rPr lang="id-ID" dirty="0" smtClean="0"/>
              <a:t>Jurusan Teknologi Hasil Pertanian</a:t>
            </a:r>
          </a:p>
          <a:p>
            <a:r>
              <a:rPr lang="id-ID" dirty="0" smtClean="0"/>
              <a:t>Faperta Unmul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8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800" dirty="0" smtClean="0"/>
              <a:t> Mesin Pendingin</a:t>
            </a:r>
            <a:endParaRPr lang="en-US" sz="2800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Mesin pendingin adalah alat yang digunakan untuk memindahkan panas dari suatu tempat yang memiliki temperatur rendah ke suatu tempat yang memiliki temperatur yang lebih tinggi.</a:t>
            </a:r>
          </a:p>
          <a:p>
            <a:r>
              <a:rPr lang="id-ID" dirty="0" smtClean="0"/>
              <a:t>Cara pemindahan panas:</a:t>
            </a:r>
          </a:p>
          <a:p>
            <a:pPr lvl="1"/>
            <a:r>
              <a:rPr lang="id-ID" dirty="0" smtClean="0"/>
              <a:t>Konveksi</a:t>
            </a:r>
          </a:p>
          <a:p>
            <a:pPr lvl="1"/>
            <a:r>
              <a:rPr lang="id-ID" dirty="0" smtClean="0"/>
              <a:t>Konduksi</a:t>
            </a:r>
          </a:p>
          <a:p>
            <a:pPr lvl="1"/>
            <a:r>
              <a:rPr lang="id-ID" dirty="0" smtClean="0"/>
              <a:t>Radiasi</a:t>
            </a:r>
          </a:p>
          <a:p>
            <a:r>
              <a:rPr lang="id-ID" dirty="0" smtClean="0"/>
              <a:t>Guna mesin pendingin : sebagai penyejuk ruangan, ruang penyimpanan dingin, pembuatan produk beku (es krim, es curah, dan es balok).</a:t>
            </a:r>
          </a:p>
          <a:p>
            <a:pPr lvl="1"/>
            <a:r>
              <a:rPr lang="id-ID" dirty="0"/>
              <a:t>Pengkondisian udara (</a:t>
            </a:r>
            <a:r>
              <a:rPr lang="id-ID" i="1" dirty="0"/>
              <a:t>air conditioner, sampai dengan 16-128</a:t>
            </a:r>
            <a:r>
              <a:rPr lang="id-ID" i="1" baseline="30000" dirty="0"/>
              <a:t>o</a:t>
            </a:r>
            <a:r>
              <a:rPr lang="id-ID" i="1" dirty="0"/>
              <a:t>C</a:t>
            </a:r>
            <a:r>
              <a:rPr lang="id-ID" dirty="0"/>
              <a:t>)</a:t>
            </a:r>
          </a:p>
          <a:p>
            <a:pPr lvl="1"/>
            <a:r>
              <a:rPr lang="id-ID" dirty="0" smtClean="0"/>
              <a:t>Mendinginkan (</a:t>
            </a:r>
            <a:r>
              <a:rPr lang="id-ID" i="1" dirty="0" smtClean="0"/>
              <a:t>refrigetartor, sampai dengan 3-5</a:t>
            </a:r>
            <a:r>
              <a:rPr lang="id-ID" i="1" baseline="30000" dirty="0" smtClean="0"/>
              <a:t>o</a:t>
            </a:r>
            <a:r>
              <a:rPr lang="id-ID" i="1" dirty="0" smtClean="0"/>
              <a:t>C</a:t>
            </a:r>
            <a:r>
              <a:rPr lang="id-ID" dirty="0" smtClean="0"/>
              <a:t>)</a:t>
            </a:r>
          </a:p>
          <a:p>
            <a:pPr lvl="1"/>
            <a:r>
              <a:rPr lang="id-ID" dirty="0" smtClean="0"/>
              <a:t>Membekukan (</a:t>
            </a:r>
            <a:r>
              <a:rPr lang="id-ID" i="1" dirty="0" smtClean="0"/>
              <a:t>freezer, -20 s/d -40</a:t>
            </a:r>
            <a:r>
              <a:rPr lang="id-ID" i="1" baseline="30000" dirty="0" smtClean="0"/>
              <a:t>o</a:t>
            </a:r>
            <a:r>
              <a:rPr lang="id-ID" i="1" dirty="0" smtClean="0"/>
              <a:t>C</a:t>
            </a:r>
            <a:r>
              <a:rPr lang="id-ID" dirty="0" smtClean="0"/>
              <a:t>)</a:t>
            </a:r>
          </a:p>
          <a:p>
            <a:pPr lvl="2"/>
            <a:endParaRPr lang="id-ID" dirty="0" smtClean="0"/>
          </a:p>
          <a:p>
            <a:pPr lvl="2"/>
            <a:endParaRPr lang="id-ID" i="1" dirty="0"/>
          </a:p>
        </p:txBody>
      </p:sp>
      <p:sp>
        <p:nvSpPr>
          <p:cNvPr id="6" name="AutoShape 2" descr="Image result for expel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Jenis Mesin Pendingin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Siklus kompresi uap, terdiri dari:</a:t>
            </a:r>
          </a:p>
          <a:p>
            <a:pPr lvl="1"/>
            <a:r>
              <a:rPr lang="id-ID" dirty="0" smtClean="0"/>
              <a:t>Proses peningkatan tekanan (kompresi)</a:t>
            </a:r>
          </a:p>
          <a:p>
            <a:pPr lvl="1"/>
            <a:r>
              <a:rPr lang="id-ID" dirty="0" smtClean="0"/>
              <a:t>Proses pengembunan (kondensasi)</a:t>
            </a:r>
          </a:p>
          <a:p>
            <a:pPr lvl="1"/>
            <a:r>
              <a:rPr lang="id-ID" dirty="0" smtClean="0"/>
              <a:t>Proses penurunan tekanan</a:t>
            </a:r>
          </a:p>
          <a:p>
            <a:pPr lvl="1"/>
            <a:r>
              <a:rPr lang="id-ID" dirty="0" smtClean="0"/>
              <a:t>Proses penguapan (evaporasi)</a:t>
            </a:r>
          </a:p>
          <a:p>
            <a:r>
              <a:rPr lang="id-ID" dirty="0" smtClean="0"/>
              <a:t>Komponen utama mesin pendingin</a:t>
            </a:r>
          </a:p>
          <a:p>
            <a:pPr lvl="1"/>
            <a:r>
              <a:rPr lang="id-ID" dirty="0" smtClean="0"/>
              <a:t>Kompresor</a:t>
            </a:r>
          </a:p>
          <a:p>
            <a:pPr lvl="1"/>
            <a:r>
              <a:rPr lang="id-ID" dirty="0" smtClean="0"/>
              <a:t>Kondensor</a:t>
            </a:r>
          </a:p>
          <a:p>
            <a:pPr lvl="1"/>
            <a:r>
              <a:rPr lang="id-ID" dirty="0" smtClean="0"/>
              <a:t>Filter</a:t>
            </a:r>
          </a:p>
          <a:p>
            <a:pPr lvl="1"/>
            <a:r>
              <a:rPr lang="id-ID" dirty="0" smtClean="0"/>
              <a:t>Pipa kapiler</a:t>
            </a:r>
          </a:p>
          <a:p>
            <a:pPr lvl="1"/>
            <a:r>
              <a:rPr lang="id-ID" dirty="0" smtClean="0"/>
              <a:t>Evaporator</a:t>
            </a:r>
          </a:p>
          <a:p>
            <a:pPr lvl="1"/>
            <a:r>
              <a:rPr lang="id-ID" dirty="0" smtClean="0"/>
              <a:t>Refrigerant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9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6903"/>
            <a:ext cx="10515600" cy="1325563"/>
          </a:xfrm>
        </p:spPr>
        <p:txBody>
          <a:bodyPr>
            <a:normAutofit/>
          </a:bodyPr>
          <a:lstStyle/>
          <a:p>
            <a:r>
              <a:rPr lang="id-ID" sz="3600" dirty="0" smtClean="0"/>
              <a:t>Prinsip Kerja Mesin Pendingin dengan Kompresi Uap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8460"/>
            <a:ext cx="10515600" cy="4351338"/>
          </a:xfrm>
        </p:spPr>
        <p:txBody>
          <a:bodyPr>
            <a:noAutofit/>
          </a:bodyPr>
          <a:lstStyle/>
          <a:p>
            <a:r>
              <a:rPr lang="id-ID" sz="2400" dirty="0" smtClean="0"/>
              <a:t>Proses Peningkatan Tekanan (Kompresi)</a:t>
            </a:r>
          </a:p>
          <a:p>
            <a:pPr lvl="1"/>
            <a:r>
              <a:rPr lang="id-ID" sz="1800" dirty="0" smtClean="0"/>
              <a:t>Kompresor menghisap refrigerant yang bersuhu rendah dari saluran hisap</a:t>
            </a:r>
          </a:p>
          <a:p>
            <a:pPr lvl="1"/>
            <a:r>
              <a:rPr lang="id-ID" sz="1800" dirty="0" smtClean="0"/>
              <a:t>Kompresor memampatkan gas refrigerant sehingga menjadi gas bertekanan tinggi</a:t>
            </a:r>
          </a:p>
          <a:p>
            <a:pPr lvl="1"/>
            <a:r>
              <a:rPr lang="id-ID" sz="1800" dirty="0" smtClean="0"/>
              <a:t>Gas refrigerant bertekanan tinggi masuk ke kondensor</a:t>
            </a:r>
          </a:p>
          <a:p>
            <a:r>
              <a:rPr lang="id-ID" sz="2400" dirty="0" smtClean="0"/>
              <a:t>Proses Pengembunan (Kondensasi)</a:t>
            </a:r>
          </a:p>
          <a:p>
            <a:pPr lvl="1"/>
            <a:r>
              <a:rPr lang="id-ID" sz="1800" dirty="0" smtClean="0"/>
              <a:t>Dalam kondensor gas refrigerant bertekanan tinggi (suhunya lebih tinggi dari udara luar) mengeluarkan kalor ke udara luar.</a:t>
            </a:r>
          </a:p>
          <a:p>
            <a:pPr lvl="1"/>
            <a:r>
              <a:rPr lang="id-ID" sz="1800" dirty="0" smtClean="0"/>
              <a:t>Terjadi proses kondensasi, suhu refrigerant dan berubah menjadi cairan.</a:t>
            </a:r>
          </a:p>
          <a:p>
            <a:r>
              <a:rPr lang="id-ID" sz="2400" dirty="0" smtClean="0"/>
              <a:t>Proses Penuruan tekanan</a:t>
            </a:r>
          </a:p>
          <a:p>
            <a:pPr lvl="1"/>
            <a:r>
              <a:rPr lang="id-ID" sz="1800" dirty="0" smtClean="0"/>
              <a:t>Refrigerant memasuki pipa kapiler, terjadi penurunan tekanan yang mengakibatkan penuruanan suhu (suhu refrigerant menjadi lebih rendah)</a:t>
            </a:r>
          </a:p>
          <a:p>
            <a:pPr lvl="1"/>
            <a:r>
              <a:rPr lang="id-ID" sz="1800" dirty="0" smtClean="0"/>
              <a:t>Refrigerant memasuki ruang evaporator</a:t>
            </a:r>
          </a:p>
          <a:p>
            <a:r>
              <a:rPr lang="id-ID" sz="2400" dirty="0" smtClean="0"/>
              <a:t>Proses Penguapan (Evaporasi)</a:t>
            </a:r>
          </a:p>
          <a:p>
            <a:pPr lvl="1"/>
            <a:r>
              <a:rPr lang="id-ID" sz="1800" dirty="0" smtClean="0"/>
              <a:t>Dalam evaporator, refrigerant menyerap panas (suhunya lebih rendah dibanding sekitar) sehingga lingkungan evaporator menjadi dingin</a:t>
            </a:r>
          </a:p>
          <a:p>
            <a:pPr lvl="1"/>
            <a:r>
              <a:rPr lang="id-ID" sz="1800" dirty="0" smtClean="0"/>
              <a:t>Refrigerant berubah menjadi gas karena proses penyerapan panas tersebut.</a:t>
            </a:r>
          </a:p>
          <a:p>
            <a:pPr lvl="1"/>
            <a:endParaRPr lang="id-ID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2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881"/>
            <a:ext cx="10515600" cy="1325563"/>
          </a:xfrm>
        </p:spPr>
        <p:txBody>
          <a:bodyPr>
            <a:normAutofit/>
          </a:bodyPr>
          <a:lstStyle/>
          <a:p>
            <a:r>
              <a:rPr lang="id-ID" sz="4000" dirty="0" smtClean="0"/>
              <a:t>Komponen Mesin Pendingin</a:t>
            </a:r>
            <a:endParaRPr lang="id-ID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Alat dan Mesin Pengolahan, Prof.Dr.Krishna P Candra, THP Faperta Unmul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816" y="1362444"/>
            <a:ext cx="3452446" cy="45234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071" y="408010"/>
            <a:ext cx="2767013" cy="54778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66" y="2350475"/>
            <a:ext cx="4845844" cy="325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83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335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MK Alat dan Mesin Pengolahan Kuliah ke-6 Alat/Mesin Pendingin dan Pemanas</vt:lpstr>
      <vt:lpstr> Mesin Pendingin</vt:lpstr>
      <vt:lpstr>Jenis Mesin Pendingin</vt:lpstr>
      <vt:lpstr>Prinsip Kerja Mesin Pendingin dengan Kompresi Uap</vt:lpstr>
      <vt:lpstr>Komponen Mesin Pendingin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 Alat dan Mesin Pengolahan Kuliah ke-2 Material Handling Equipments</dc:title>
  <dc:creator>Windows User</dc:creator>
  <cp:lastModifiedBy>Windows User</cp:lastModifiedBy>
  <cp:revision>45</cp:revision>
  <dcterms:created xsi:type="dcterms:W3CDTF">2016-02-25T23:03:03Z</dcterms:created>
  <dcterms:modified xsi:type="dcterms:W3CDTF">2017-04-03T22:43:05Z</dcterms:modified>
</cp:coreProperties>
</file>