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4" r:id="rId5"/>
    <p:sldId id="265" r:id="rId6"/>
    <p:sldId id="263" r:id="rId7"/>
    <p:sldId id="269" r:id="rId8"/>
    <p:sldId id="270" r:id="rId9"/>
    <p:sldId id="267" r:id="rId10"/>
    <p:sldId id="266"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3" d="100"/>
          <a:sy n="33" d="100"/>
        </p:scale>
        <p:origin x="72" y="9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F76F70F-BADB-45D1-ADB8-8030E99A23D7}" type="datetimeFigureOut">
              <a:rPr lang="en-US" smtClean="0"/>
              <a:t>3/3/2017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4A0802-4A1C-4379-A36A-03A30CA7EFC6}" type="slidenum">
              <a:rPr lang="en-US" smtClean="0"/>
              <a:t>‹#›</a:t>
            </a:fld>
            <a:endParaRPr lang="en-US"/>
          </a:p>
        </p:txBody>
      </p:sp>
    </p:spTree>
    <p:extLst>
      <p:ext uri="{BB962C8B-B14F-4D97-AF65-F5344CB8AC3E}">
        <p14:creationId xmlns:p14="http://schemas.microsoft.com/office/powerpoint/2010/main" val="1225565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76F70F-BADB-45D1-ADB8-8030E99A23D7}" type="datetimeFigureOut">
              <a:rPr lang="en-US" smtClean="0"/>
              <a:t>3/3/2017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4A0802-4A1C-4379-A36A-03A30CA7EFC6}" type="slidenum">
              <a:rPr lang="en-US" smtClean="0"/>
              <a:t>‹#›</a:t>
            </a:fld>
            <a:endParaRPr lang="en-US"/>
          </a:p>
        </p:txBody>
      </p:sp>
    </p:spTree>
    <p:extLst>
      <p:ext uri="{BB962C8B-B14F-4D97-AF65-F5344CB8AC3E}">
        <p14:creationId xmlns:p14="http://schemas.microsoft.com/office/powerpoint/2010/main" val="1480341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76F70F-BADB-45D1-ADB8-8030E99A23D7}" type="datetimeFigureOut">
              <a:rPr lang="en-US" smtClean="0"/>
              <a:t>3/3/2017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4A0802-4A1C-4379-A36A-03A30CA7EFC6}" type="slidenum">
              <a:rPr lang="en-US" smtClean="0"/>
              <a:t>‹#›</a:t>
            </a:fld>
            <a:endParaRPr lang="en-US"/>
          </a:p>
        </p:txBody>
      </p:sp>
    </p:spTree>
    <p:extLst>
      <p:ext uri="{BB962C8B-B14F-4D97-AF65-F5344CB8AC3E}">
        <p14:creationId xmlns:p14="http://schemas.microsoft.com/office/powerpoint/2010/main" val="201784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F76F70F-BADB-45D1-ADB8-8030E99A23D7}" type="datetimeFigureOut">
              <a:rPr lang="en-US" smtClean="0"/>
              <a:t>3/3/2017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4A0802-4A1C-4379-A36A-03A30CA7EFC6}" type="slidenum">
              <a:rPr lang="en-US" smtClean="0"/>
              <a:t>‹#›</a:t>
            </a:fld>
            <a:endParaRPr lang="en-US"/>
          </a:p>
        </p:txBody>
      </p:sp>
    </p:spTree>
    <p:extLst>
      <p:ext uri="{BB962C8B-B14F-4D97-AF65-F5344CB8AC3E}">
        <p14:creationId xmlns:p14="http://schemas.microsoft.com/office/powerpoint/2010/main" val="2501198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F76F70F-BADB-45D1-ADB8-8030E99A23D7}" type="datetimeFigureOut">
              <a:rPr lang="en-US" smtClean="0"/>
              <a:t>3/3/2017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4A0802-4A1C-4379-A36A-03A30CA7EFC6}" type="slidenum">
              <a:rPr lang="en-US" smtClean="0"/>
              <a:t>‹#›</a:t>
            </a:fld>
            <a:endParaRPr lang="en-US"/>
          </a:p>
        </p:txBody>
      </p:sp>
    </p:spTree>
    <p:extLst>
      <p:ext uri="{BB962C8B-B14F-4D97-AF65-F5344CB8AC3E}">
        <p14:creationId xmlns:p14="http://schemas.microsoft.com/office/powerpoint/2010/main" val="4872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F76F70F-BADB-45D1-ADB8-8030E99A23D7}" type="datetimeFigureOut">
              <a:rPr lang="en-US" smtClean="0"/>
              <a:t>3/3/2017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4A0802-4A1C-4379-A36A-03A30CA7EFC6}" type="slidenum">
              <a:rPr lang="en-US" smtClean="0"/>
              <a:t>‹#›</a:t>
            </a:fld>
            <a:endParaRPr lang="en-US"/>
          </a:p>
        </p:txBody>
      </p:sp>
    </p:spTree>
    <p:extLst>
      <p:ext uri="{BB962C8B-B14F-4D97-AF65-F5344CB8AC3E}">
        <p14:creationId xmlns:p14="http://schemas.microsoft.com/office/powerpoint/2010/main" val="3188828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76F70F-BADB-45D1-ADB8-8030E99A23D7}" type="datetimeFigureOut">
              <a:rPr lang="en-US" smtClean="0"/>
              <a:t>3/3/2017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4A0802-4A1C-4379-A36A-03A30CA7EFC6}" type="slidenum">
              <a:rPr lang="en-US" smtClean="0"/>
              <a:t>‹#›</a:t>
            </a:fld>
            <a:endParaRPr lang="en-US"/>
          </a:p>
        </p:txBody>
      </p:sp>
    </p:spTree>
    <p:extLst>
      <p:ext uri="{BB962C8B-B14F-4D97-AF65-F5344CB8AC3E}">
        <p14:creationId xmlns:p14="http://schemas.microsoft.com/office/powerpoint/2010/main" val="563980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76F70F-BADB-45D1-ADB8-8030E99A23D7}" type="datetimeFigureOut">
              <a:rPr lang="en-US" smtClean="0"/>
              <a:t>3/3/2017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4A0802-4A1C-4379-A36A-03A30CA7EFC6}" type="slidenum">
              <a:rPr lang="en-US" smtClean="0"/>
              <a:t>‹#›</a:t>
            </a:fld>
            <a:endParaRPr lang="en-US"/>
          </a:p>
        </p:txBody>
      </p:sp>
    </p:spTree>
    <p:extLst>
      <p:ext uri="{BB962C8B-B14F-4D97-AF65-F5344CB8AC3E}">
        <p14:creationId xmlns:p14="http://schemas.microsoft.com/office/powerpoint/2010/main" val="999247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76F70F-BADB-45D1-ADB8-8030E99A23D7}" type="datetimeFigureOut">
              <a:rPr lang="en-US" smtClean="0"/>
              <a:t>3/3/2017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4A0802-4A1C-4379-A36A-03A30CA7EFC6}" type="slidenum">
              <a:rPr lang="en-US" smtClean="0"/>
              <a:t>‹#›</a:t>
            </a:fld>
            <a:endParaRPr lang="en-US"/>
          </a:p>
        </p:txBody>
      </p:sp>
    </p:spTree>
    <p:extLst>
      <p:ext uri="{BB962C8B-B14F-4D97-AF65-F5344CB8AC3E}">
        <p14:creationId xmlns:p14="http://schemas.microsoft.com/office/powerpoint/2010/main" val="292855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76F70F-BADB-45D1-ADB8-8030E99A23D7}" type="datetimeFigureOut">
              <a:rPr lang="en-US" smtClean="0"/>
              <a:t>3/3/2017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4A0802-4A1C-4379-A36A-03A30CA7EFC6}" type="slidenum">
              <a:rPr lang="en-US" smtClean="0"/>
              <a:t>‹#›</a:t>
            </a:fld>
            <a:endParaRPr lang="en-US"/>
          </a:p>
        </p:txBody>
      </p:sp>
    </p:spTree>
    <p:extLst>
      <p:ext uri="{BB962C8B-B14F-4D97-AF65-F5344CB8AC3E}">
        <p14:creationId xmlns:p14="http://schemas.microsoft.com/office/powerpoint/2010/main" val="1737116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76F70F-BADB-45D1-ADB8-8030E99A23D7}" type="datetimeFigureOut">
              <a:rPr lang="en-US" smtClean="0"/>
              <a:t>3/3/2017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4A0802-4A1C-4379-A36A-03A30CA7EFC6}" type="slidenum">
              <a:rPr lang="en-US" smtClean="0"/>
              <a:t>‹#›</a:t>
            </a:fld>
            <a:endParaRPr lang="en-US"/>
          </a:p>
        </p:txBody>
      </p:sp>
    </p:spTree>
    <p:extLst>
      <p:ext uri="{BB962C8B-B14F-4D97-AF65-F5344CB8AC3E}">
        <p14:creationId xmlns:p14="http://schemas.microsoft.com/office/powerpoint/2010/main" val="1366463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76F70F-BADB-45D1-ADB8-8030E99A23D7}" type="datetimeFigureOut">
              <a:rPr lang="en-US" smtClean="0"/>
              <a:t>3/3/2017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4A0802-4A1C-4379-A36A-03A30CA7EFC6}" type="slidenum">
              <a:rPr lang="en-US" smtClean="0"/>
              <a:t>‹#›</a:t>
            </a:fld>
            <a:endParaRPr lang="en-US"/>
          </a:p>
        </p:txBody>
      </p:sp>
    </p:spTree>
    <p:extLst>
      <p:ext uri="{BB962C8B-B14F-4D97-AF65-F5344CB8AC3E}">
        <p14:creationId xmlns:p14="http://schemas.microsoft.com/office/powerpoint/2010/main" val="696795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id-ID" dirty="0" smtClean="0"/>
              <a:t>MK Alat dan Mesin Pengolahan</a:t>
            </a:r>
            <a:br>
              <a:rPr lang="id-ID" dirty="0" smtClean="0"/>
            </a:br>
            <a:r>
              <a:rPr lang="id-ID" dirty="0" smtClean="0"/>
              <a:t>Kuliah ke-3</a:t>
            </a:r>
            <a:br>
              <a:rPr lang="id-ID" dirty="0" smtClean="0"/>
            </a:br>
            <a:r>
              <a:rPr lang="id-ID" sz="4400" b="1" dirty="0" smtClean="0"/>
              <a:t>Pembangkit Tenaga (Power Plant)</a:t>
            </a:r>
            <a:endParaRPr lang="en-US" b="1" i="1" dirty="0"/>
          </a:p>
        </p:txBody>
      </p:sp>
      <p:sp>
        <p:nvSpPr>
          <p:cNvPr id="3" name="Subtitle 2"/>
          <p:cNvSpPr>
            <a:spLocks noGrp="1"/>
          </p:cNvSpPr>
          <p:nvPr>
            <p:ph type="subTitle" idx="1"/>
          </p:nvPr>
        </p:nvSpPr>
        <p:spPr/>
        <p:txBody>
          <a:bodyPr/>
          <a:lstStyle/>
          <a:p>
            <a:r>
              <a:rPr lang="id-ID" dirty="0" smtClean="0"/>
              <a:t>Prof.Dr.oec.troph.Ir.Krishna Purnawan Candra, M.S.</a:t>
            </a:r>
          </a:p>
          <a:p>
            <a:r>
              <a:rPr lang="id-ID" dirty="0" smtClean="0"/>
              <a:t>Jurusan Teknologi Hasil Pertanian</a:t>
            </a:r>
          </a:p>
          <a:p>
            <a:r>
              <a:rPr lang="id-ID" dirty="0" smtClean="0"/>
              <a:t>Faperta Unmul</a:t>
            </a:r>
            <a:endParaRPr lang="en-US" dirty="0"/>
          </a:p>
        </p:txBody>
      </p:sp>
    </p:spTree>
    <p:extLst>
      <p:ext uri="{BB962C8B-B14F-4D97-AF65-F5344CB8AC3E}">
        <p14:creationId xmlns:p14="http://schemas.microsoft.com/office/powerpoint/2010/main" val="4016389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2800" dirty="0" smtClean="0"/>
              <a:t>Internal combustion engine / motor bakar (mesin) pembakaran dalam : tenaga dihasilkan dari pembakaran bahan bakar. Ada dua macam, yaitu mesin diesel, dan mesin bensin. Mesin diesel biasa digunakan dalam dunia industri.</a:t>
            </a:r>
            <a:endParaRPr lang="en-US" sz="2800" dirty="0"/>
          </a:p>
        </p:txBody>
      </p:sp>
      <p:sp>
        <p:nvSpPr>
          <p:cNvPr id="7" name="Content Placeholder 6"/>
          <p:cNvSpPr>
            <a:spLocks noGrp="1"/>
          </p:cNvSpPr>
          <p:nvPr>
            <p:ph sz="half" idx="2"/>
          </p:nvPr>
        </p:nvSpPr>
        <p:spPr>
          <a:xfrm>
            <a:off x="6835227" y="1690688"/>
            <a:ext cx="4892951" cy="4738063"/>
          </a:xfrm>
        </p:spPr>
        <p:txBody>
          <a:bodyPr>
            <a:normAutofit fontScale="92500" lnSpcReduction="10000"/>
          </a:bodyPr>
          <a:lstStyle/>
          <a:p>
            <a:r>
              <a:rPr lang="id-ID" sz="2400" dirty="0" smtClean="0"/>
              <a:t>Ditemukan oleh Rudolf Diesel (1892) dan mendapatkan paten (1893)</a:t>
            </a:r>
          </a:p>
          <a:p>
            <a:r>
              <a:rPr lang="id-ID" sz="2400" dirty="0" smtClean="0"/>
              <a:t>Pengertian: adalah motor bakar pembakaran dalam yang menggunakan panas kompresi untuk menciptakan penyalaan dan membakar bahan bakar yang telah diinjeksikan ke dalam ruang bakar. Mesin ini tidak menggunakan busi seperti mesin bensin atau mesin gas</a:t>
            </a:r>
          </a:p>
          <a:p>
            <a:r>
              <a:rPr lang="id-ID" sz="2400" dirty="0" smtClean="0"/>
              <a:t>Prinsip kerja: Bahan bakar menggerakkan generator</a:t>
            </a:r>
          </a:p>
          <a:p>
            <a:r>
              <a:rPr lang="id-ID" sz="2400" dirty="0" smtClean="0"/>
              <a:t>Fungsi : menghasilkan energi listrik (konversi dari energi kimia dari minyak diesel/biodiesel))</a:t>
            </a:r>
            <a:endParaRPr lang="id-ID" sz="2400" dirty="0"/>
          </a:p>
        </p:txBody>
      </p:sp>
      <p:pic>
        <p:nvPicPr>
          <p:cNvPr id="3" name="Picture 2"/>
          <p:cNvPicPr>
            <a:picLocks noChangeAspect="1"/>
          </p:cNvPicPr>
          <p:nvPr/>
        </p:nvPicPr>
        <p:blipFill>
          <a:blip r:embed="rId2"/>
          <a:stretch>
            <a:fillRect/>
          </a:stretch>
        </p:blipFill>
        <p:spPr>
          <a:xfrm>
            <a:off x="546657" y="2006759"/>
            <a:ext cx="2747374" cy="3492893"/>
          </a:xfrm>
          <a:prstGeom prst="rect">
            <a:avLst/>
          </a:prstGeom>
        </p:spPr>
      </p:pic>
      <p:pic>
        <p:nvPicPr>
          <p:cNvPr id="6" name="Picture 5"/>
          <p:cNvPicPr>
            <a:picLocks noChangeAspect="1"/>
          </p:cNvPicPr>
          <p:nvPr/>
        </p:nvPicPr>
        <p:blipFill>
          <a:blip r:embed="rId3"/>
          <a:stretch>
            <a:fillRect/>
          </a:stretch>
        </p:blipFill>
        <p:spPr>
          <a:xfrm>
            <a:off x="3489919" y="2572172"/>
            <a:ext cx="3149420" cy="2362065"/>
          </a:xfrm>
          <a:prstGeom prst="rect">
            <a:avLst/>
          </a:prstGeom>
        </p:spPr>
      </p:pic>
    </p:spTree>
    <p:extLst>
      <p:ext uri="{BB962C8B-B14F-4D97-AF65-F5344CB8AC3E}">
        <p14:creationId xmlns:p14="http://schemas.microsoft.com/office/powerpoint/2010/main" val="5096115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Proses Kerja Mesin Diesel 4 Tak</a:t>
            </a:r>
            <a:endParaRPr lang="en-US" dirty="0"/>
          </a:p>
        </p:txBody>
      </p:sp>
      <p:sp>
        <p:nvSpPr>
          <p:cNvPr id="4" name="Content Placeholder 3"/>
          <p:cNvSpPr>
            <a:spLocks noGrp="1"/>
          </p:cNvSpPr>
          <p:nvPr>
            <p:ph sz="half" idx="2"/>
          </p:nvPr>
        </p:nvSpPr>
        <p:spPr>
          <a:xfrm>
            <a:off x="4850294" y="1587089"/>
            <a:ext cx="6596270" cy="4351338"/>
          </a:xfrm>
        </p:spPr>
        <p:txBody>
          <a:bodyPr>
            <a:noAutofit/>
          </a:bodyPr>
          <a:lstStyle/>
          <a:p>
            <a:pPr marL="344488" indent="-344488">
              <a:buFont typeface="+mj-lt"/>
              <a:buAutoNum type="arabicPeriod"/>
            </a:pPr>
            <a:r>
              <a:rPr lang="id-ID" sz="2000" b="1" i="1" dirty="0" smtClean="0"/>
              <a:t>Langkah Isap.</a:t>
            </a:r>
            <a:r>
              <a:rPr lang="id-ID" sz="2000" dirty="0" smtClean="0"/>
              <a:t>  Yaitu langkah saat udara masuk ke dalam ruang bakar melalui katup. Kondisi tersebut terjadi ketika torak atau piston bergerak dari arah TMA ke TMB. Kondisi katup buang tertutup saat ini.</a:t>
            </a:r>
          </a:p>
          <a:p>
            <a:pPr marL="344488" indent="-344488">
              <a:buFont typeface="+mj-lt"/>
              <a:buAutoNum type="arabicPeriod"/>
            </a:pPr>
            <a:r>
              <a:rPr lang="id-ID" sz="2000" b="1" i="1" dirty="0" smtClean="0"/>
              <a:t>Langkah Kompresi.</a:t>
            </a:r>
            <a:r>
              <a:rPr lang="id-ID" sz="2000" dirty="0" smtClean="0"/>
              <a:t> Yaitu proses memampatkan udara oleh torak saat bergerak dari TMB ke TMA. Kondisi katup udara isap dan buang dalam keadaan tertutup. Hal ini mengakitatkan tekananan dan suhu udara naik.</a:t>
            </a:r>
          </a:p>
          <a:p>
            <a:pPr marL="344488" indent="-344488">
              <a:buFont typeface="+mj-lt"/>
              <a:buAutoNum type="arabicPeriod"/>
            </a:pPr>
            <a:r>
              <a:rPr lang="id-ID" sz="2000" b="1" i="1" dirty="0" smtClean="0"/>
              <a:t>Langkah Kerja.</a:t>
            </a:r>
            <a:r>
              <a:rPr lang="id-ID" sz="2000" dirty="0" smtClean="0"/>
              <a:t> Terjadi pembakaran pada tahap ini, sehingga torak bergerak mendorong dan bekerja menggerakan mesin. Kondisi ini terjadi terus saat torak bergerak dari TMA menuju TMB.</a:t>
            </a:r>
          </a:p>
          <a:p>
            <a:pPr marL="344488" indent="-344488">
              <a:buFont typeface="+mj-lt"/>
              <a:buAutoNum type="arabicPeriod"/>
            </a:pPr>
            <a:r>
              <a:rPr lang="id-ID" sz="2000" b="1" i="1" dirty="0" smtClean="0"/>
              <a:t>Langkah Buang.</a:t>
            </a:r>
            <a:r>
              <a:rPr lang="id-ID" sz="2000" dirty="0" smtClean="0"/>
              <a:t> Hasil pembakaran akan dibuang melalui katup buang pada tahap ini. Kondisi torak akan bergerak dari TMA menuju ke TMB. Sedangkan kondisi katup isap masih tertutup.</a:t>
            </a:r>
            <a:endParaRPr lang="id-ID" sz="2000" dirty="0"/>
          </a:p>
        </p:txBody>
      </p:sp>
      <p:pic>
        <p:nvPicPr>
          <p:cNvPr id="6" name="Picture 5"/>
          <p:cNvPicPr>
            <a:picLocks noChangeAspect="1"/>
          </p:cNvPicPr>
          <p:nvPr/>
        </p:nvPicPr>
        <p:blipFill rotWithShape="1">
          <a:blip r:embed="rId2"/>
          <a:srcRect b="13441"/>
          <a:stretch/>
        </p:blipFill>
        <p:spPr>
          <a:xfrm>
            <a:off x="149087" y="1721843"/>
            <a:ext cx="4701207" cy="4069357"/>
          </a:xfrm>
          <a:prstGeom prst="rect">
            <a:avLst/>
          </a:prstGeom>
        </p:spPr>
      </p:pic>
    </p:spTree>
    <p:extLst>
      <p:ext uri="{BB962C8B-B14F-4D97-AF65-F5344CB8AC3E}">
        <p14:creationId xmlns:p14="http://schemas.microsoft.com/office/powerpoint/2010/main" val="35369471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Mesin bensin/gas</a:t>
            </a:r>
            <a:endParaRPr lang="en-US" dirty="0"/>
          </a:p>
        </p:txBody>
      </p:sp>
      <p:pic>
        <p:nvPicPr>
          <p:cNvPr id="5" name="Picture 4"/>
          <p:cNvPicPr>
            <a:picLocks noChangeAspect="1"/>
          </p:cNvPicPr>
          <p:nvPr/>
        </p:nvPicPr>
        <p:blipFill>
          <a:blip r:embed="rId2"/>
          <a:stretch>
            <a:fillRect/>
          </a:stretch>
        </p:blipFill>
        <p:spPr>
          <a:xfrm>
            <a:off x="96459" y="1998593"/>
            <a:ext cx="3123819" cy="3222763"/>
          </a:xfrm>
          <a:prstGeom prst="rect">
            <a:avLst/>
          </a:prstGeom>
        </p:spPr>
      </p:pic>
      <p:pic>
        <p:nvPicPr>
          <p:cNvPr id="6" name="Picture 5"/>
          <p:cNvPicPr>
            <a:picLocks noChangeAspect="1"/>
          </p:cNvPicPr>
          <p:nvPr/>
        </p:nvPicPr>
        <p:blipFill>
          <a:blip r:embed="rId3"/>
          <a:stretch>
            <a:fillRect/>
          </a:stretch>
        </p:blipFill>
        <p:spPr>
          <a:xfrm>
            <a:off x="3219038" y="3074504"/>
            <a:ext cx="3531674" cy="3332922"/>
          </a:xfrm>
          <a:prstGeom prst="rect">
            <a:avLst/>
          </a:prstGeom>
        </p:spPr>
      </p:pic>
      <p:pic>
        <p:nvPicPr>
          <p:cNvPr id="7" name="Picture 6"/>
          <p:cNvPicPr>
            <a:picLocks noChangeAspect="1"/>
          </p:cNvPicPr>
          <p:nvPr/>
        </p:nvPicPr>
        <p:blipFill>
          <a:blip r:embed="rId4"/>
          <a:stretch>
            <a:fillRect/>
          </a:stretch>
        </p:blipFill>
        <p:spPr>
          <a:xfrm>
            <a:off x="6750712" y="1998593"/>
            <a:ext cx="5269010" cy="4591254"/>
          </a:xfrm>
          <a:prstGeom prst="rect">
            <a:avLst/>
          </a:prstGeom>
        </p:spPr>
      </p:pic>
    </p:spTree>
    <p:extLst>
      <p:ext uri="{BB962C8B-B14F-4D97-AF65-F5344CB8AC3E}">
        <p14:creationId xmlns:p14="http://schemas.microsoft.com/office/powerpoint/2010/main" val="1701221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9597"/>
            <a:ext cx="10515600" cy="1325563"/>
          </a:xfrm>
        </p:spPr>
        <p:txBody>
          <a:bodyPr/>
          <a:lstStyle/>
          <a:p>
            <a:r>
              <a:rPr lang="id-ID" dirty="0" smtClean="0"/>
              <a:t>Prinsip kerja mesin bensin/gas</a:t>
            </a:r>
            <a:endParaRPr lang="en-US" dirty="0"/>
          </a:p>
        </p:txBody>
      </p:sp>
      <p:sp>
        <p:nvSpPr>
          <p:cNvPr id="3" name="Content Placeholder 2"/>
          <p:cNvSpPr>
            <a:spLocks noGrp="1"/>
          </p:cNvSpPr>
          <p:nvPr>
            <p:ph sz="half" idx="1"/>
          </p:nvPr>
        </p:nvSpPr>
        <p:spPr>
          <a:xfrm>
            <a:off x="278296" y="1123268"/>
            <a:ext cx="5741504" cy="4351338"/>
          </a:xfrm>
        </p:spPr>
        <p:txBody>
          <a:bodyPr>
            <a:noAutofit/>
          </a:bodyPr>
          <a:lstStyle/>
          <a:p>
            <a:pPr marL="0" indent="0">
              <a:buNone/>
            </a:pPr>
            <a:r>
              <a:rPr lang="id-ID" sz="1400" b="1" i="1" dirty="0" smtClean="0"/>
              <a:t>Mesin Bensi 4 Tak</a:t>
            </a:r>
          </a:p>
          <a:p>
            <a:r>
              <a:rPr lang="id-ID" sz="1400" dirty="0" smtClean="0"/>
              <a:t>1. Langkah isap. Piston bergerak dari TMA (titik mati atas) ke TMB (titik mati bawah). Dalam langkah ini, campuran udara dan bahan bakar diisap ke dalam silinder. Katup isap terbuka sedangkan katup buang tertutup. Waktu piston bergerak ke bawah, menyebabkan ruang silinder menjadi vakum, masuknya campuran udara dan bahan bakar ke dalam silinder disebabkan adanya tekanan udara luar (atmospheric pressure).</a:t>
            </a:r>
          </a:p>
          <a:p>
            <a:r>
              <a:rPr lang="id-ID" sz="1400" dirty="0" smtClean="0"/>
              <a:t>2. Langkah kompresi. Piston bergerak dari TMB ke TMA. Dalam langkah ini, campuran udara dan bahan bakar dikompresikan/dimampatkan. Katup isap dan katup buang tertutup. Waktu torak mulai naik dari titik mati bawah (TMB) ke titik mati atas (TMA) campuran udara dan bahan bakar yang diisap tadi dikompresikan. Akibatnya tekanan dan temperaturnya menjadi naik, sehingga akan mudah terbakar.</a:t>
            </a:r>
          </a:p>
          <a:p>
            <a:r>
              <a:rPr lang="id-ID" sz="1400" dirty="0" smtClean="0"/>
              <a:t>3. Langkah usaha. Piston bergerak dari TMA ke TMB. Dalam langkah ini, mesin menghasilkan tenaga untuk menggerakan kendaraan. Sesaat sebelum torak mencapai TMA pada saat langkah kompresi, busi memberi loncatan bunga api pada campuran yang telah dikompresikan. Dengan terjadinya pembakaran, kekuatan dari tekanan gas pembakaran yang tinggi mendorong torak kebawah. Usaha ini yang menjadi tenaga mesin (engine power).</a:t>
            </a:r>
          </a:p>
          <a:p>
            <a:r>
              <a:rPr lang="id-ID" sz="1400" dirty="0" smtClean="0"/>
              <a:t>4. Langkah buang. Piston bergerak dari TMB ke TMA. Dalam langkah ini, gas yang terbakar dibuang dari dalam silinder.  Katup buang terbuka, piston bergerak dari TMB ke TMA mendorong gas bekas pembakaran ke luar dari silinder.</a:t>
            </a:r>
            <a:br>
              <a:rPr lang="id-ID" sz="1400" dirty="0" smtClean="0"/>
            </a:br>
            <a:r>
              <a:rPr lang="id-ID" sz="1400" dirty="0" smtClean="0"/>
              <a:t>Ketika torak mencapai TMA, akan mulai bergerak lagi untuk persiapan berikutnya, yaitu langkah isap.</a:t>
            </a:r>
            <a:endParaRPr lang="id-ID" sz="1400" dirty="0"/>
          </a:p>
        </p:txBody>
      </p:sp>
      <p:sp>
        <p:nvSpPr>
          <p:cNvPr id="4" name="Content Placeholder 3"/>
          <p:cNvSpPr>
            <a:spLocks noGrp="1"/>
          </p:cNvSpPr>
          <p:nvPr>
            <p:ph sz="half" idx="2"/>
          </p:nvPr>
        </p:nvSpPr>
        <p:spPr/>
        <p:txBody>
          <a:bodyPr>
            <a:noAutofit/>
          </a:bodyPr>
          <a:lstStyle/>
          <a:p>
            <a:pPr marL="0" indent="0">
              <a:buNone/>
            </a:pPr>
            <a:r>
              <a:rPr lang="id-ID" sz="1400" b="1" i="1" dirty="0" smtClean="0"/>
              <a:t>Mesin Bensin 2 Tak</a:t>
            </a:r>
          </a:p>
          <a:p>
            <a:r>
              <a:rPr lang="id-ID" sz="1400" dirty="0" smtClean="0"/>
              <a:t>1. langkah isap dan kompresi. Piston bergerak ke atas. Ruang dibawah piston menjadi vakum/hampa udara, akibatnya udara dan campuran bahan bakar terisap masuk ke dalam ruang dibawah piston. Sementara dibagian ruang atas piston terjadi langkah kompresi, sehingga udara dan campuran bahan bakar yang sudah berada di ruang atas piston suhu dan tekanannya menjadi naik. Pada saat 10-5 derajat sebelum TMA, busi memercikan bunga api, sehingga campuran udara dan bahan bakar yang telah naik temperatur dan tekanannya menjadi terbakar dan meledak.</a:t>
            </a:r>
          </a:p>
          <a:p>
            <a:r>
              <a:rPr lang="id-ID" sz="1400" dirty="0" smtClean="0"/>
              <a:t>2. Langkah usaha dan buang. Hasil dari pembakaran tadi membuat piston bergerak ke bawah. Pada saat piston terdorong ke bawah/bergerak ke bawah, ruang di bawah piston menjadi dimampatkan/dikompresikan. Sehingga campuran udara dan bahan bakar yang berada di ruang bawah piston menjadi terdesak keluar dan naik ke ruang diatas piston melalui saluran bilas. Sementara sisa hasil pembakaran tadi akan terdorong ke luar dan keluar menuju saluran buang, kemudian menuju knalpot.</a:t>
            </a:r>
            <a:br>
              <a:rPr lang="id-ID" sz="1400" dirty="0" smtClean="0"/>
            </a:br>
            <a:r>
              <a:rPr lang="id-ID" sz="1400" dirty="0" smtClean="0"/>
              <a:t>Langkah kerja ini terjadi berulang-ulang selama mesin hidup.</a:t>
            </a:r>
          </a:p>
          <a:p>
            <a:endParaRPr lang="id-ID" sz="1400" dirty="0"/>
          </a:p>
        </p:txBody>
      </p:sp>
    </p:spTree>
    <p:extLst>
      <p:ext uri="{BB962C8B-B14F-4D97-AF65-F5344CB8AC3E}">
        <p14:creationId xmlns:p14="http://schemas.microsoft.com/office/powerpoint/2010/main" val="33901552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Perbandingan Mesin Diesel dan Mesin Bensin</a:t>
            </a:r>
            <a:endParaRPr lang="en-US" b="1" dirty="0"/>
          </a:p>
        </p:txBody>
      </p:sp>
      <p:sp>
        <p:nvSpPr>
          <p:cNvPr id="3" name="Content Placeholder 2"/>
          <p:cNvSpPr>
            <a:spLocks noGrp="1"/>
          </p:cNvSpPr>
          <p:nvPr>
            <p:ph sz="half" idx="1"/>
          </p:nvPr>
        </p:nvSpPr>
        <p:spPr>
          <a:xfrm>
            <a:off x="838200" y="1679853"/>
            <a:ext cx="5181600" cy="4351338"/>
          </a:xfrm>
        </p:spPr>
        <p:txBody>
          <a:bodyPr>
            <a:noAutofit/>
          </a:bodyPr>
          <a:lstStyle/>
          <a:p>
            <a:pPr marL="0" indent="0">
              <a:buNone/>
            </a:pPr>
            <a:r>
              <a:rPr lang="id-ID" sz="2000" b="1" dirty="0" smtClean="0"/>
              <a:t>Keunggulan mesin diesel dibandingkan mesin bensin</a:t>
            </a:r>
          </a:p>
          <a:p>
            <a:r>
              <a:rPr lang="id-ID" sz="2000" dirty="0" smtClean="0"/>
              <a:t>Beberapa keunggulan dan kelebihan mesin diesel dibandingkan mesin bensin adalah sebagai berikut :</a:t>
            </a:r>
          </a:p>
          <a:p>
            <a:r>
              <a:rPr lang="id-ID" sz="2000" dirty="0" smtClean="0"/>
              <a:t>Penggantian komponen busi tidak diperlukan karena tidak menggunakan busi, sehingga dapat menghemat biaya pemeliharaan pergantian komponen consumable</a:t>
            </a:r>
          </a:p>
          <a:p>
            <a:r>
              <a:rPr lang="id-ID" sz="2000" dirty="0" smtClean="0"/>
              <a:t>Harga bahan bakar lebih murah.</a:t>
            </a:r>
          </a:p>
          <a:p>
            <a:r>
              <a:rPr lang="id-ID" sz="2000" dirty="0" smtClean="0"/>
              <a:t>Lebih efisien karena sistem kerja yang tidak menggunakan spark, sehingga seluruh bahan bakar terbakar.</a:t>
            </a:r>
          </a:p>
          <a:p>
            <a:r>
              <a:rPr lang="id-ID" sz="2000" dirty="0" smtClean="0"/>
              <a:t>Mesin lebih awet.</a:t>
            </a:r>
          </a:p>
          <a:p>
            <a:endParaRPr lang="id-ID" sz="2000" dirty="0"/>
          </a:p>
        </p:txBody>
      </p:sp>
      <p:sp>
        <p:nvSpPr>
          <p:cNvPr id="4" name="Content Placeholder 3"/>
          <p:cNvSpPr>
            <a:spLocks noGrp="1"/>
          </p:cNvSpPr>
          <p:nvPr>
            <p:ph sz="half" idx="2"/>
          </p:nvPr>
        </p:nvSpPr>
        <p:spPr>
          <a:xfrm>
            <a:off x="6172199" y="1666594"/>
            <a:ext cx="5608983" cy="4351338"/>
          </a:xfrm>
        </p:spPr>
        <p:txBody>
          <a:bodyPr>
            <a:noAutofit/>
          </a:bodyPr>
          <a:lstStyle/>
          <a:p>
            <a:pPr marL="0" indent="0">
              <a:buNone/>
            </a:pPr>
            <a:r>
              <a:rPr lang="id-ID" sz="2000" b="1" dirty="0" smtClean="0"/>
              <a:t>Kelemahan mesin diesel dibandingkan mesin bensin</a:t>
            </a:r>
          </a:p>
          <a:p>
            <a:r>
              <a:rPr lang="id-ID" sz="2000" dirty="0" smtClean="0"/>
              <a:t>Walaupun memiliki kelebihan, mesin diesel juga memiliki beberapa kekurangan. Kekurangan tersebut antara lain:</a:t>
            </a:r>
          </a:p>
          <a:p>
            <a:r>
              <a:rPr lang="id-ID" sz="2000" dirty="0" smtClean="0"/>
              <a:t>Start awal untuk memicu hidupnya mesin lebih berat, sehingga memerlukan aki yang lebih besar.</a:t>
            </a:r>
          </a:p>
          <a:p>
            <a:r>
              <a:rPr lang="id-ID" sz="2000" dirty="0" smtClean="0"/>
              <a:t>Suara mesin lebih besar.</a:t>
            </a:r>
          </a:p>
          <a:p>
            <a:r>
              <a:rPr lang="id-ID" sz="2000" dirty="0" smtClean="0"/>
              <a:t>Bekerja pada tekanan tinggi, sehingga memiliki getaran yang lebih besar pada mesin.</a:t>
            </a:r>
          </a:p>
          <a:p>
            <a:r>
              <a:rPr lang="id-ID" sz="2000" dirty="0" smtClean="0"/>
              <a:t>Harga mesin umumnya lebih mahal karena memerlukan konstruksi ruang bakar yang extra tebal untuk menahan tekanan besar.</a:t>
            </a:r>
          </a:p>
          <a:p>
            <a:r>
              <a:rPr lang="id-ID" sz="2000" dirty="0" smtClean="0"/>
              <a:t>Lebih resiko terjadi kerusakan jika mengalami kehabisan bahan bakar.</a:t>
            </a:r>
          </a:p>
          <a:p>
            <a:endParaRPr lang="id-ID" sz="2000" dirty="0"/>
          </a:p>
        </p:txBody>
      </p:sp>
    </p:spTree>
    <p:extLst>
      <p:ext uri="{BB962C8B-B14F-4D97-AF65-F5344CB8AC3E}">
        <p14:creationId xmlns:p14="http://schemas.microsoft.com/office/powerpoint/2010/main" val="24010754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d-ID" dirty="0" smtClean="0"/>
              <a:t>Motor Listrik</a:t>
            </a:r>
            <a:endParaRPr lang="id-ID" dirty="0"/>
          </a:p>
        </p:txBody>
      </p:sp>
      <p:sp>
        <p:nvSpPr>
          <p:cNvPr id="6" name="Content Placeholder 5"/>
          <p:cNvSpPr>
            <a:spLocks noGrp="1"/>
          </p:cNvSpPr>
          <p:nvPr>
            <p:ph idx="1"/>
          </p:nvPr>
        </p:nvSpPr>
        <p:spPr>
          <a:xfrm>
            <a:off x="838200" y="1825625"/>
            <a:ext cx="8697351" cy="4351338"/>
          </a:xfrm>
        </p:spPr>
        <p:txBody>
          <a:bodyPr>
            <a:normAutofit lnSpcReduction="10000"/>
          </a:bodyPr>
          <a:lstStyle/>
          <a:p>
            <a:r>
              <a:rPr lang="id-ID" sz="3200" dirty="0" smtClean="0"/>
              <a:t>Motor listrik adalah alat untuk mengubah energi listrik menjadi energi mekanik (kipas angin, pompa air, penggerak belt).</a:t>
            </a:r>
          </a:p>
          <a:p>
            <a:r>
              <a:rPr lang="id-ID" sz="3200" dirty="0" smtClean="0"/>
              <a:t>Prinsip kerja: tenaga listrik diubah menjadi magnet (elektro magnet). Kutub magnet senama akan tolak menolak, dan kutub tidak senama, tarik menarik, sehingga diperoleh gerakan jika menempatkan sebuah magnet pada sebuah poros yang dapat berputar dan magnet yang lain pada suatu kedudukan yang tetap.</a:t>
            </a:r>
          </a:p>
        </p:txBody>
      </p:sp>
      <p:pic>
        <p:nvPicPr>
          <p:cNvPr id="4098" name="Picture 2" descr="Berkas:3phase-rmf-320x240-180fc.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535551" y="318882"/>
            <a:ext cx="228600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911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Sejarah motor listrik</a:t>
            </a:r>
            <a:endParaRPr lang="id-ID" dirty="0"/>
          </a:p>
        </p:txBody>
      </p:sp>
      <p:sp>
        <p:nvSpPr>
          <p:cNvPr id="3" name="Content Placeholder 2"/>
          <p:cNvSpPr>
            <a:spLocks noGrp="1"/>
          </p:cNvSpPr>
          <p:nvPr>
            <p:ph idx="1"/>
          </p:nvPr>
        </p:nvSpPr>
        <p:spPr/>
        <p:txBody>
          <a:bodyPr>
            <a:normAutofit/>
          </a:bodyPr>
          <a:lstStyle/>
          <a:p>
            <a:r>
              <a:rPr lang="id-ID" sz="3200" dirty="0" smtClean="0"/>
              <a:t>Penemuan baterai oleh Alesandro Volta, 1800)</a:t>
            </a:r>
          </a:p>
          <a:p>
            <a:r>
              <a:rPr lang="id-ID" sz="3200" dirty="0" smtClean="0"/>
              <a:t>Pembangkitan medam magnetik dari arus listrik (Hans Christian Oersted, 1820; Willia Sturgeon, 1825)</a:t>
            </a:r>
          </a:p>
          <a:p>
            <a:r>
              <a:rPr lang="id-ID" sz="3200" dirty="0" smtClean="0"/>
              <a:t>Alat putar pertama yang digerakkan oleh elektromagnetik (Peter Barlow, 1822)</a:t>
            </a:r>
          </a:p>
          <a:p>
            <a:r>
              <a:rPr lang="id-ID" sz="3200" dirty="0" smtClean="0"/>
              <a:t>Publikasi tentang motor listrik (Heinrich Friedrich Emil Lenz)</a:t>
            </a:r>
          </a:p>
          <a:p>
            <a:r>
              <a:rPr lang="id-ID" sz="3200" dirty="0" smtClean="0"/>
              <a:t>Motor listrik pertama yang mempunyai daya keluaran mekanik luar biasa (Mortiz Jacobi, 1834)</a:t>
            </a:r>
          </a:p>
          <a:p>
            <a:endParaRPr lang="id-ID" sz="3200" dirty="0"/>
          </a:p>
        </p:txBody>
      </p:sp>
    </p:spTree>
    <p:extLst>
      <p:ext uri="{BB962C8B-B14F-4D97-AF65-F5344CB8AC3E}">
        <p14:creationId xmlns:p14="http://schemas.microsoft.com/office/powerpoint/2010/main" val="3686937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dirty="0" smtClean="0"/>
              <a:t>Kategori motor listrik</a:t>
            </a:r>
            <a:endParaRPr lang="id-ID" dirty="0"/>
          </a:p>
        </p:txBody>
      </p:sp>
      <p:pic>
        <p:nvPicPr>
          <p:cNvPr id="1026" name="Picture 2" descr="Gambar terka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6975" y="2195512"/>
            <a:ext cx="7391400" cy="3448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337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id-ID" dirty="0" smtClean="0"/>
              <a:t>Diagram motor listik</a:t>
            </a:r>
            <a:endParaRPr lang="id-ID" dirty="0"/>
          </a:p>
        </p:txBody>
      </p:sp>
      <p:pic>
        <p:nvPicPr>
          <p:cNvPr id="2050" name="Picture 2" descr="Gambar terkait"/>
          <p:cNvPicPr>
            <a:picLocks noChangeAspect="1" noChangeArrowheads="1"/>
          </p:cNvPicPr>
          <p:nvPr/>
        </p:nvPicPr>
        <p:blipFill rotWithShape="1">
          <a:blip r:embed="rId2">
            <a:extLst>
              <a:ext uri="{28A0092B-C50C-407E-A947-70E740481C1C}">
                <a14:useLocalDpi xmlns:a14="http://schemas.microsoft.com/office/drawing/2010/main" val="0"/>
              </a:ext>
            </a:extLst>
          </a:blip>
          <a:srcRect l="10230" r="19658"/>
          <a:stretch/>
        </p:blipFill>
        <p:spPr bwMode="auto">
          <a:xfrm>
            <a:off x="876301" y="1979612"/>
            <a:ext cx="3657600" cy="307657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Gambar terka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979612"/>
            <a:ext cx="6096000" cy="4048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318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Contoh motor listrik</a:t>
            </a:r>
            <a:endParaRPr lang="id-ID" dirty="0"/>
          </a:p>
        </p:txBody>
      </p:sp>
      <p:pic>
        <p:nvPicPr>
          <p:cNvPr id="3074" name="Picture 2" descr="Hasil gambar untuk motor listrik"/>
          <p:cNvPicPr>
            <a:picLocks noChangeAspect="1" noChangeArrowheads="1"/>
          </p:cNvPicPr>
          <p:nvPr/>
        </p:nvPicPr>
        <p:blipFill rotWithShape="1">
          <a:blip r:embed="rId2">
            <a:extLst>
              <a:ext uri="{28A0092B-C50C-407E-A947-70E740481C1C}">
                <a14:useLocalDpi xmlns:a14="http://schemas.microsoft.com/office/drawing/2010/main" val="0"/>
              </a:ext>
            </a:extLst>
          </a:blip>
          <a:srcRect l="12038" r="8259"/>
          <a:stretch/>
        </p:blipFill>
        <p:spPr bwMode="auto">
          <a:xfrm>
            <a:off x="433622" y="1862138"/>
            <a:ext cx="2438401" cy="210661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asil gambar untuk motor listri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45" y="4140201"/>
            <a:ext cx="1949356" cy="212089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asil gambar untuk motor listri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1500" y="3830484"/>
            <a:ext cx="5411931" cy="297656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asil gambar untuk motor listri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51611" y="1809250"/>
            <a:ext cx="4454471" cy="2212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73002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302</TotalTime>
  <Words>857</Words>
  <Application>Microsoft Office PowerPoint</Application>
  <PresentationFormat>Widescreen</PresentationFormat>
  <Paragraphs>50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MK Alat dan Mesin Pengolahan Kuliah ke-3 Pembangkit Tenaga (Power Plant)</vt:lpstr>
      <vt:lpstr>Internal combustion engine / motor bakar (mesin) pembakaran dalam : tenaga dihasilkan dari pembakaran bahan bakar. Ada dua macam, yaitu mesin diesel, dan mesin bensin. Mesin diesel biasa digunakan dalam dunia industri.</vt:lpstr>
      <vt:lpstr>Proses Kerja Mesin Diesel 4 Tak</vt:lpstr>
      <vt:lpstr>Mesin bensin/gas</vt:lpstr>
      <vt:lpstr>Prinsip kerja mesin bensin/gas</vt:lpstr>
      <vt:lpstr>Perbandingan Mesin Diesel dan Mesin Bensin</vt:lpstr>
      <vt:lpstr>Motor Listrik</vt:lpstr>
      <vt:lpstr>Sejarah motor listrik</vt:lpstr>
      <vt:lpstr>Kategori motor listrik</vt:lpstr>
      <vt:lpstr>Diagram motor listik</vt:lpstr>
      <vt:lpstr>Contoh motor listrik</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MK Alat dan Mesin Pengolahan Kuliah ke-2 Material Handling Equipments</dc:title>
  <dc:creator>Windows User</dc:creator>
  <cp:lastModifiedBy>Windows User</cp:lastModifiedBy>
  <cp:revision>24</cp:revision>
  <dcterms:created xsi:type="dcterms:W3CDTF">2016-02-25T23:03:03Z</dcterms:created>
  <dcterms:modified xsi:type="dcterms:W3CDTF">2017-03-03T01:35:02Z</dcterms:modified>
</cp:coreProperties>
</file>