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7"/>
  </p:handoutMasterIdLst>
  <p:sldIdLst>
    <p:sldId id="256" r:id="rId2"/>
    <p:sldId id="271" r:id="rId3"/>
    <p:sldId id="272" r:id="rId4"/>
    <p:sldId id="273" r:id="rId5"/>
    <p:sldId id="274" r:id="rId6"/>
  </p:sldIdLst>
  <p:sldSz cx="9144000" cy="6858000" type="screen4x3"/>
  <p:notesSz cx="7099300" cy="10234613"/>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7C3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84" y="-3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d-ID"/>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0BDCBF08-EA97-4EB5-9174-CEC976A9DBE1}" type="datetimeFigureOut">
              <a:rPr lang="id-ID" smtClean="0"/>
              <a:t>27/10/2011</a:t>
            </a:fld>
            <a:endParaRPr lang="id-ID"/>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id-ID"/>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D8436B2E-1D82-4729-B35A-400B139F1BB5}" type="slidenum">
              <a:rPr lang="id-ID" smtClean="0"/>
              <a:t>‹#›</a:t>
            </a:fld>
            <a:endParaRPr lang="id-ID"/>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177F2F4-6FCB-4D03-8B07-EF1E00D522E5}"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7F2F4-6FCB-4D03-8B07-EF1E00D522E5}"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177F2F4-6FCB-4D03-8B07-EF1E00D522E5}"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7F2F4-6FCB-4D03-8B07-EF1E00D522E5}"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177F2F4-6FCB-4D03-8B07-EF1E00D522E5}"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177F2F4-6FCB-4D03-8B07-EF1E00D522E5}"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177F2F4-6FCB-4D03-8B07-EF1E00D522E5}"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77F2F4-6FCB-4D03-8B07-EF1E00D522E5}"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6177F2F4-6FCB-4D03-8B07-EF1E00D522E5}"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7F2F4-6FCB-4D03-8B07-EF1E00D522E5}"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50FEA4-FACE-4F5A-9E3D-361AF924D22D}" type="datetimeFigureOut">
              <a:rPr lang="id-ID" smtClean="0"/>
              <a:pPr/>
              <a:t>27/10/2011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77F2F4-6FCB-4D03-8B07-EF1E00D522E5}"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850FEA4-FACE-4F5A-9E3D-361AF924D22D}" type="datetimeFigureOut">
              <a:rPr lang="id-ID" smtClean="0"/>
              <a:pPr/>
              <a:t>27/10/2011</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177F2F4-6FCB-4D03-8B07-EF1E00D522E5}"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id-ID" dirty="0" smtClean="0">
                <a:solidFill>
                  <a:srgbClr val="3F7C3C"/>
                </a:solidFill>
                <a:effectLst>
                  <a:outerShdw blurRad="38100" dist="38100" dir="2700000" algn="tl">
                    <a:srgbClr val="000000">
                      <a:alpha val="43137"/>
                    </a:srgbClr>
                  </a:outerShdw>
                </a:effectLst>
              </a:rPr>
              <a:t>Pertemuan ke-5</a:t>
            </a:r>
          </a:p>
          <a:p>
            <a:r>
              <a:rPr lang="en-US" sz="2400" dirty="0" smtClean="0">
                <a:solidFill>
                  <a:srgbClr val="3F7C3C"/>
                </a:solidFill>
                <a:effectLst>
                  <a:outerShdw blurRad="38100" dist="38100" dir="2700000" algn="tl">
                    <a:srgbClr val="000000">
                      <a:alpha val="43137"/>
                    </a:srgbClr>
                  </a:outerShdw>
                </a:effectLst>
              </a:rPr>
              <a:t>Dr.</a:t>
            </a:r>
            <a:r>
              <a:rPr lang="id-ID" sz="2400" dirty="0" smtClean="0">
                <a:solidFill>
                  <a:srgbClr val="3F7C3C"/>
                </a:solidFill>
                <a:effectLst>
                  <a:outerShdw blurRad="38100" dist="38100" dir="2700000" algn="tl">
                    <a:srgbClr val="000000">
                      <a:alpha val="43137"/>
                    </a:srgbClr>
                  </a:outerShdw>
                </a:effectLst>
              </a:rPr>
              <a:t>oec.troph.</a:t>
            </a:r>
            <a:r>
              <a:rPr lang="en-US" sz="2400" dirty="0" err="1" smtClean="0">
                <a:solidFill>
                  <a:srgbClr val="3F7C3C"/>
                </a:solidFill>
                <a:effectLst>
                  <a:outerShdw blurRad="38100" dist="38100" dir="2700000" algn="tl">
                    <a:srgbClr val="000000">
                      <a:alpha val="43137"/>
                    </a:srgbClr>
                  </a:outerShdw>
                </a:effectLst>
              </a:rPr>
              <a:t>Ir.Krishna</a:t>
            </a:r>
            <a:r>
              <a:rPr lang="en-US" sz="2400" dirty="0" smtClean="0">
                <a:solidFill>
                  <a:srgbClr val="3F7C3C"/>
                </a:solidFill>
                <a:effectLst>
                  <a:outerShdw blurRad="38100" dist="38100" dir="2700000" algn="tl">
                    <a:srgbClr val="000000">
                      <a:alpha val="43137"/>
                    </a:srgbClr>
                  </a:outerShdw>
                </a:effectLst>
              </a:rPr>
              <a:t> </a:t>
            </a:r>
            <a:r>
              <a:rPr lang="en-US" sz="2400" dirty="0" err="1" smtClean="0">
                <a:solidFill>
                  <a:srgbClr val="3F7C3C"/>
                </a:solidFill>
                <a:effectLst>
                  <a:outerShdw blurRad="38100" dist="38100" dir="2700000" algn="tl">
                    <a:srgbClr val="000000">
                      <a:alpha val="43137"/>
                    </a:srgbClr>
                  </a:outerShdw>
                </a:effectLst>
              </a:rPr>
              <a:t>Purnawan</a:t>
            </a:r>
            <a:r>
              <a:rPr lang="en-US" sz="2400" dirty="0" smtClean="0">
                <a:solidFill>
                  <a:srgbClr val="3F7C3C"/>
                </a:solidFill>
                <a:effectLst>
                  <a:outerShdw blurRad="38100" dist="38100" dir="2700000" algn="tl">
                    <a:srgbClr val="000000">
                      <a:alpha val="43137"/>
                    </a:srgbClr>
                  </a:outerShdw>
                </a:effectLst>
              </a:rPr>
              <a:t> Candra, M.S.</a:t>
            </a:r>
            <a:endParaRPr lang="id-ID" sz="2400" dirty="0" smtClean="0">
              <a:solidFill>
                <a:srgbClr val="3F7C3C"/>
              </a:solidFill>
              <a:effectLst>
                <a:outerShdw blurRad="38100" dist="38100" dir="2700000" algn="tl">
                  <a:srgbClr val="000000">
                    <a:alpha val="43137"/>
                  </a:srgbClr>
                </a:outerShdw>
              </a:effectLst>
            </a:endParaRPr>
          </a:p>
          <a:p>
            <a:r>
              <a:rPr lang="id-ID" sz="2400" dirty="0" smtClean="0">
                <a:solidFill>
                  <a:srgbClr val="3F7C3C"/>
                </a:solidFill>
                <a:effectLst>
                  <a:outerShdw blurRad="38100" dist="38100" dir="2700000" algn="tl">
                    <a:srgbClr val="000000">
                      <a:alpha val="43137"/>
                    </a:srgbClr>
                  </a:outerShdw>
                </a:effectLst>
              </a:rPr>
              <a:t>Fakultas Pertanian Universitas Mulawarman</a:t>
            </a:r>
            <a:endParaRPr lang="en-US" dirty="0" smtClean="0">
              <a:solidFill>
                <a:srgbClr val="3F7C3C"/>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p:txBody>
          <a:bodyPr>
            <a:normAutofit/>
          </a:bodyPr>
          <a:lstStyle/>
          <a:p>
            <a:r>
              <a:rPr lang="en-US" sz="6600" b="1" dirty="0" smtClean="0">
                <a:effectLst>
                  <a:outerShdw blurRad="38100" dist="38100" dir="2700000" algn="tl">
                    <a:srgbClr val="000000">
                      <a:alpha val="43137"/>
                    </a:srgbClr>
                  </a:outerShdw>
                </a:effectLst>
              </a:rPr>
              <a:t>TEKNOLOGI ENZIM</a:t>
            </a:r>
            <a:endParaRPr lang="id-ID" sz="6600" b="1" dirty="0">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b="1" dirty="0" err="1" smtClean="0"/>
              <a:t>Aktivitas</a:t>
            </a:r>
            <a:r>
              <a:rPr lang="en-US" b="1" dirty="0" smtClean="0"/>
              <a:t> </a:t>
            </a:r>
            <a:r>
              <a:rPr lang="en-US" b="1" dirty="0" err="1" smtClean="0"/>
              <a:t>Enzim</a:t>
            </a:r>
            <a:endParaRPr lang="id-ID" b="1" dirty="0"/>
          </a:p>
        </p:txBody>
      </p:sp>
      <p:sp>
        <p:nvSpPr>
          <p:cNvPr id="3" name="Content Placeholder 2"/>
          <p:cNvSpPr>
            <a:spLocks noGrp="1"/>
          </p:cNvSpPr>
          <p:nvPr>
            <p:ph sz="quarter" idx="1"/>
          </p:nvPr>
        </p:nvSpPr>
        <p:spPr>
          <a:xfrm>
            <a:off x="914400" y="1143000"/>
            <a:ext cx="7772400" cy="4572000"/>
          </a:xfrm>
        </p:spPr>
        <p:txBody>
          <a:bodyPr>
            <a:noAutofit/>
          </a:bodyPr>
          <a:lstStyle/>
          <a:p>
            <a:r>
              <a:rPr lang="en-US" sz="2800" dirty="0" err="1" smtClean="0"/>
              <a:t>Kerja</a:t>
            </a:r>
            <a:r>
              <a:rPr lang="en-US" sz="2800" dirty="0" smtClean="0"/>
              <a:t> </a:t>
            </a:r>
            <a:r>
              <a:rPr lang="en-US" sz="2800" dirty="0" err="1" smtClean="0"/>
              <a:t>enzim</a:t>
            </a:r>
            <a:r>
              <a:rPr lang="en-US" sz="2800" dirty="0" smtClean="0"/>
              <a:t> / </a:t>
            </a:r>
            <a:r>
              <a:rPr lang="en-US" sz="2800" dirty="0" err="1" smtClean="0"/>
              <a:t>aktivitas</a:t>
            </a:r>
            <a:r>
              <a:rPr lang="en-US" sz="2800" dirty="0" smtClean="0"/>
              <a:t> </a:t>
            </a:r>
            <a:r>
              <a:rPr lang="en-US" sz="2800" dirty="0" err="1" smtClean="0"/>
              <a:t>enzim</a:t>
            </a:r>
            <a:r>
              <a:rPr lang="en-US" sz="2800" dirty="0" smtClean="0"/>
              <a:t> </a:t>
            </a:r>
            <a:r>
              <a:rPr lang="en-US" sz="2800" dirty="0" err="1" smtClean="0"/>
              <a:t>dinyatakan</a:t>
            </a:r>
            <a:r>
              <a:rPr lang="en-US" sz="2800" dirty="0" smtClean="0"/>
              <a:t> </a:t>
            </a:r>
            <a:r>
              <a:rPr lang="en-US" sz="2800" dirty="0" err="1" smtClean="0"/>
              <a:t>sebagai</a:t>
            </a:r>
            <a:r>
              <a:rPr lang="en-US" sz="2800" dirty="0" smtClean="0"/>
              <a:t> Unit (U), </a:t>
            </a:r>
            <a:r>
              <a:rPr lang="en-US" sz="2800" dirty="0" err="1" smtClean="0"/>
              <a:t>didefinisikan</a:t>
            </a:r>
            <a:r>
              <a:rPr lang="en-US" sz="2800" dirty="0" smtClean="0"/>
              <a:t> </a:t>
            </a:r>
            <a:r>
              <a:rPr lang="en-US" sz="2800" dirty="0" err="1" smtClean="0"/>
              <a:t>sebagai</a:t>
            </a:r>
            <a:endParaRPr lang="en-US" sz="2800" dirty="0" smtClean="0"/>
          </a:p>
          <a:p>
            <a:pPr marL="465138" lvl="1" indent="-7938">
              <a:buNone/>
            </a:pPr>
            <a:r>
              <a:rPr lang="en-US" sz="2800" dirty="0" smtClean="0"/>
              <a:t>“</a:t>
            </a:r>
            <a:r>
              <a:rPr lang="en-US" sz="2800" dirty="0" err="1" smtClean="0"/>
              <a:t>Kerja</a:t>
            </a:r>
            <a:r>
              <a:rPr lang="en-US" sz="2800" dirty="0" smtClean="0"/>
              <a:t> </a:t>
            </a:r>
            <a:r>
              <a:rPr lang="en-US" sz="2800" dirty="0" err="1" smtClean="0"/>
              <a:t>enzim</a:t>
            </a:r>
            <a:r>
              <a:rPr lang="en-US" sz="2800" dirty="0" smtClean="0"/>
              <a:t> </a:t>
            </a:r>
            <a:r>
              <a:rPr lang="en-US" sz="2800" dirty="0" err="1" smtClean="0"/>
              <a:t>untuk</a:t>
            </a:r>
            <a:r>
              <a:rPr lang="en-US" sz="2800" dirty="0" smtClean="0"/>
              <a:t> </a:t>
            </a:r>
            <a:r>
              <a:rPr lang="en-US" sz="2800" dirty="0" err="1" smtClean="0"/>
              <a:t>menghasilkan</a:t>
            </a:r>
            <a:r>
              <a:rPr lang="en-US" sz="2800" dirty="0" smtClean="0"/>
              <a:t> </a:t>
            </a:r>
            <a:r>
              <a:rPr lang="en-US" sz="2800" dirty="0" err="1" smtClean="0"/>
              <a:t>produk</a:t>
            </a:r>
            <a:r>
              <a:rPr lang="en-US" sz="2800" dirty="0" smtClean="0"/>
              <a:t> </a:t>
            </a:r>
            <a:r>
              <a:rPr lang="en-US" sz="2800" dirty="0" err="1" smtClean="0"/>
              <a:t>sebanyak</a:t>
            </a:r>
            <a:r>
              <a:rPr lang="en-US" sz="2800" dirty="0" smtClean="0"/>
              <a:t> 1 </a:t>
            </a:r>
            <a:r>
              <a:rPr lang="en-US" sz="2800" dirty="0" err="1" smtClean="0">
                <a:latin typeface="Symbol" pitchFamily="18" charset="2"/>
              </a:rPr>
              <a:t>m</a:t>
            </a:r>
            <a:r>
              <a:rPr lang="en-US" sz="2800" dirty="0" err="1" smtClean="0"/>
              <a:t>mol</a:t>
            </a:r>
            <a:r>
              <a:rPr lang="en-US" sz="2800" dirty="0" smtClean="0"/>
              <a:t> (</a:t>
            </a:r>
            <a:r>
              <a:rPr lang="en-US" sz="2800" dirty="0" err="1" smtClean="0"/>
              <a:t>mikromol</a:t>
            </a:r>
            <a:r>
              <a:rPr lang="en-US" sz="2800" dirty="0" smtClean="0"/>
              <a:t>) per </a:t>
            </a:r>
            <a:r>
              <a:rPr lang="en-US" sz="2800" dirty="0" err="1" smtClean="0"/>
              <a:t>menit</a:t>
            </a:r>
            <a:r>
              <a:rPr lang="en-US" sz="2800" dirty="0" smtClean="0"/>
              <a:t>”</a:t>
            </a:r>
          </a:p>
          <a:p>
            <a:pPr marL="344488" indent="-344488"/>
            <a:r>
              <a:rPr lang="en-US" sz="2800" dirty="0" err="1" smtClean="0"/>
              <a:t>Prinsip</a:t>
            </a:r>
            <a:r>
              <a:rPr lang="en-US" sz="2800" dirty="0" smtClean="0"/>
              <a:t> </a:t>
            </a:r>
            <a:r>
              <a:rPr lang="en-US" sz="2800" dirty="0" err="1" smtClean="0"/>
              <a:t>pengukuran</a:t>
            </a:r>
            <a:r>
              <a:rPr lang="en-US" sz="2800" dirty="0" smtClean="0"/>
              <a:t>/</a:t>
            </a:r>
            <a:r>
              <a:rPr lang="en-US" sz="2800" dirty="0" err="1" smtClean="0"/>
              <a:t>pengujian</a:t>
            </a:r>
            <a:r>
              <a:rPr lang="en-US" sz="2800" dirty="0" smtClean="0"/>
              <a:t> </a:t>
            </a:r>
            <a:r>
              <a:rPr lang="en-US" sz="2800" dirty="0" err="1" smtClean="0"/>
              <a:t>aktivitas</a:t>
            </a:r>
            <a:r>
              <a:rPr lang="en-US" sz="2800" dirty="0" smtClean="0"/>
              <a:t> </a:t>
            </a:r>
            <a:r>
              <a:rPr lang="en-US" sz="2800" dirty="0" err="1" smtClean="0"/>
              <a:t>enzim</a:t>
            </a:r>
            <a:endParaRPr lang="en-US" sz="2800" dirty="0" smtClean="0"/>
          </a:p>
          <a:p>
            <a:pPr marL="744538" lvl="1" indent="-344488"/>
            <a:r>
              <a:rPr lang="en-US" sz="2800" dirty="0" err="1" smtClean="0"/>
              <a:t>Mencampurkan</a:t>
            </a:r>
            <a:r>
              <a:rPr lang="en-US" sz="2800" dirty="0" smtClean="0"/>
              <a:t> </a:t>
            </a:r>
            <a:r>
              <a:rPr lang="en-US" sz="2800" dirty="0" err="1" smtClean="0"/>
              <a:t>enzim</a:t>
            </a:r>
            <a:r>
              <a:rPr lang="en-US" sz="2800" dirty="0" smtClean="0"/>
              <a:t> </a:t>
            </a:r>
            <a:r>
              <a:rPr lang="en-US" sz="2800" dirty="0" err="1" smtClean="0"/>
              <a:t>dlm</a:t>
            </a:r>
            <a:r>
              <a:rPr lang="en-US" sz="2800" dirty="0" smtClean="0"/>
              <a:t> </a:t>
            </a:r>
            <a:r>
              <a:rPr lang="en-US" sz="2800" dirty="0" err="1" smtClean="0"/>
              <a:t>suatu</a:t>
            </a:r>
            <a:r>
              <a:rPr lang="en-US" sz="2800" dirty="0" smtClean="0"/>
              <a:t> </a:t>
            </a:r>
            <a:r>
              <a:rPr lang="en-US" sz="2800" dirty="0" err="1" smtClean="0"/>
              <a:t>wadah</a:t>
            </a:r>
            <a:r>
              <a:rPr lang="en-US" sz="2800" dirty="0" smtClean="0"/>
              <a:t> </a:t>
            </a:r>
            <a:r>
              <a:rPr lang="en-US" sz="2800" dirty="0" err="1" smtClean="0"/>
              <a:t>bersama-sama</a:t>
            </a:r>
            <a:r>
              <a:rPr lang="en-US" sz="2800" dirty="0" smtClean="0"/>
              <a:t> </a:t>
            </a:r>
            <a:r>
              <a:rPr lang="en-US" sz="2800" dirty="0" err="1" smtClean="0"/>
              <a:t>dng</a:t>
            </a:r>
            <a:r>
              <a:rPr lang="en-US" sz="2800" dirty="0" smtClean="0"/>
              <a:t> </a:t>
            </a:r>
            <a:r>
              <a:rPr lang="en-US" sz="2800" dirty="0" err="1" smtClean="0"/>
              <a:t>substrat</a:t>
            </a:r>
            <a:r>
              <a:rPr lang="en-US" sz="2800" dirty="0" smtClean="0"/>
              <a:t> </a:t>
            </a:r>
            <a:r>
              <a:rPr lang="en-US" sz="2800" dirty="0" err="1" smtClean="0"/>
              <a:t>dan</a:t>
            </a:r>
            <a:r>
              <a:rPr lang="en-US" sz="2800" dirty="0" smtClean="0"/>
              <a:t> </a:t>
            </a:r>
            <a:r>
              <a:rPr lang="en-US" sz="2800" dirty="0" err="1" smtClean="0"/>
              <a:t>kofaktor</a:t>
            </a:r>
            <a:r>
              <a:rPr lang="en-US" sz="2800" dirty="0" smtClean="0"/>
              <a:t> </a:t>
            </a:r>
            <a:r>
              <a:rPr lang="en-US" sz="2800" dirty="0" err="1" smtClean="0"/>
              <a:t>dlm</a:t>
            </a:r>
            <a:r>
              <a:rPr lang="en-US" sz="2800" dirty="0" smtClean="0"/>
              <a:t> </a:t>
            </a:r>
            <a:r>
              <a:rPr lang="en-US" sz="2800" dirty="0" err="1" smtClean="0"/>
              <a:t>bentuk</a:t>
            </a:r>
            <a:r>
              <a:rPr lang="en-US" sz="2800" dirty="0" smtClean="0"/>
              <a:t> </a:t>
            </a:r>
            <a:r>
              <a:rPr lang="en-US" sz="2800" dirty="0" err="1" smtClean="0"/>
              <a:t>larutan</a:t>
            </a:r>
            <a:r>
              <a:rPr lang="en-US" sz="2800" dirty="0" smtClean="0"/>
              <a:t> </a:t>
            </a:r>
            <a:r>
              <a:rPr lang="en-US" sz="2800" dirty="0" err="1" smtClean="0"/>
              <a:t>yg</a:t>
            </a:r>
            <a:r>
              <a:rPr lang="en-US" sz="2800" dirty="0" smtClean="0"/>
              <a:t> </a:t>
            </a:r>
            <a:r>
              <a:rPr lang="en-US" sz="2800" dirty="0" err="1" smtClean="0"/>
              <a:t>mempunyai</a:t>
            </a:r>
            <a:r>
              <a:rPr lang="en-US" sz="2800" dirty="0" smtClean="0"/>
              <a:t> </a:t>
            </a:r>
            <a:r>
              <a:rPr lang="en-US" sz="2800" dirty="0" err="1" smtClean="0"/>
              <a:t>lingkungan</a:t>
            </a:r>
            <a:r>
              <a:rPr lang="en-US" sz="2800" dirty="0" smtClean="0"/>
              <a:t> </a:t>
            </a:r>
            <a:r>
              <a:rPr lang="en-US" sz="2800" dirty="0" err="1" smtClean="0"/>
              <a:t>ttu</a:t>
            </a:r>
            <a:r>
              <a:rPr lang="en-US" sz="2800" dirty="0" smtClean="0"/>
              <a:t> (pH </a:t>
            </a:r>
            <a:r>
              <a:rPr lang="en-US" sz="2800" dirty="0" err="1" smtClean="0"/>
              <a:t>dan</a:t>
            </a:r>
            <a:r>
              <a:rPr lang="en-US" sz="2800" dirty="0" smtClean="0"/>
              <a:t> </a:t>
            </a:r>
            <a:r>
              <a:rPr lang="en-US" sz="2800" dirty="0" err="1" smtClean="0"/>
              <a:t>salinitas</a:t>
            </a:r>
            <a:r>
              <a:rPr lang="en-US" sz="2800" dirty="0" smtClean="0"/>
              <a:t>)</a:t>
            </a:r>
          </a:p>
          <a:p>
            <a:pPr marL="744538" lvl="1" indent="-344488"/>
            <a:r>
              <a:rPr lang="en-US" sz="2800" dirty="0" err="1" smtClean="0"/>
              <a:t>Menginkubasi</a:t>
            </a:r>
            <a:r>
              <a:rPr lang="en-US" sz="2800" dirty="0" smtClean="0"/>
              <a:t> </a:t>
            </a:r>
            <a:r>
              <a:rPr lang="en-US" sz="2800" dirty="0" err="1" smtClean="0"/>
              <a:t>campuran</a:t>
            </a:r>
            <a:r>
              <a:rPr lang="en-US" sz="2800" dirty="0" smtClean="0"/>
              <a:t> </a:t>
            </a:r>
            <a:r>
              <a:rPr lang="en-US" sz="2800" dirty="0" err="1" smtClean="0"/>
              <a:t>tersebut</a:t>
            </a:r>
            <a:r>
              <a:rPr lang="en-US" sz="2800" dirty="0" smtClean="0"/>
              <a:t> </a:t>
            </a:r>
            <a:r>
              <a:rPr lang="en-US" sz="2800" dirty="0" err="1" smtClean="0"/>
              <a:t>pada</a:t>
            </a:r>
            <a:r>
              <a:rPr lang="en-US" sz="2800" dirty="0" smtClean="0"/>
              <a:t> </a:t>
            </a:r>
            <a:r>
              <a:rPr lang="en-US" sz="2800" dirty="0" err="1" smtClean="0"/>
              <a:t>suhu</a:t>
            </a:r>
            <a:r>
              <a:rPr lang="en-US" sz="2800" dirty="0" smtClean="0"/>
              <a:t> </a:t>
            </a:r>
            <a:r>
              <a:rPr lang="en-US" sz="2800" dirty="0" err="1" smtClean="0"/>
              <a:t>dan</a:t>
            </a:r>
            <a:r>
              <a:rPr lang="en-US" sz="2800" dirty="0" smtClean="0"/>
              <a:t> </a:t>
            </a:r>
            <a:r>
              <a:rPr lang="en-US" sz="2800" dirty="0" err="1" smtClean="0"/>
              <a:t>waktu</a:t>
            </a:r>
            <a:r>
              <a:rPr lang="en-US" sz="2800" dirty="0" smtClean="0"/>
              <a:t> </a:t>
            </a:r>
            <a:r>
              <a:rPr lang="en-US" sz="2800" dirty="0" err="1" smtClean="0"/>
              <a:t>tertentu</a:t>
            </a:r>
            <a:endParaRPr lang="en-US" sz="2800" dirty="0" smtClean="0"/>
          </a:p>
          <a:p>
            <a:pPr marL="744538" lvl="1" indent="-344488"/>
            <a:r>
              <a:rPr lang="en-US" sz="2800" dirty="0" err="1" smtClean="0"/>
              <a:t>Menghentikan</a:t>
            </a:r>
            <a:r>
              <a:rPr lang="en-US" sz="2800" dirty="0" smtClean="0"/>
              <a:t> </a:t>
            </a:r>
            <a:r>
              <a:rPr lang="en-US" sz="2800" dirty="0" err="1" smtClean="0"/>
              <a:t>reaksi</a:t>
            </a:r>
            <a:r>
              <a:rPr lang="en-US" sz="2800" dirty="0" smtClean="0"/>
              <a:t> </a:t>
            </a:r>
            <a:r>
              <a:rPr lang="en-US" sz="2800" dirty="0" err="1" smtClean="0"/>
              <a:t>enzimatik</a:t>
            </a:r>
            <a:r>
              <a:rPr lang="en-US" sz="2800" dirty="0" smtClean="0"/>
              <a:t> </a:t>
            </a:r>
            <a:r>
              <a:rPr lang="en-US" sz="2800" dirty="0" err="1" smtClean="0"/>
              <a:t>dalam</a:t>
            </a:r>
            <a:r>
              <a:rPr lang="en-US" sz="2800" dirty="0" smtClean="0"/>
              <a:t> </a:t>
            </a:r>
            <a:r>
              <a:rPr lang="en-US" sz="2800" dirty="0" err="1" smtClean="0"/>
              <a:t>campuran</a:t>
            </a:r>
            <a:r>
              <a:rPr lang="en-US" sz="2800" dirty="0" smtClean="0"/>
              <a:t> </a:t>
            </a:r>
            <a:r>
              <a:rPr lang="en-US" sz="2800" dirty="0" err="1" smtClean="0"/>
              <a:t>tsb</a:t>
            </a:r>
            <a:endParaRPr lang="en-US" sz="2800" dirty="0" smtClean="0"/>
          </a:p>
          <a:p>
            <a:pPr marL="744538" lvl="1" indent="-344488"/>
            <a:r>
              <a:rPr lang="en-US" sz="2800" dirty="0" err="1" smtClean="0"/>
              <a:t>Mengukur</a:t>
            </a:r>
            <a:r>
              <a:rPr lang="en-US" sz="2800" dirty="0" smtClean="0"/>
              <a:t> </a:t>
            </a:r>
            <a:r>
              <a:rPr lang="en-US" sz="2800" dirty="0" err="1" smtClean="0"/>
              <a:t>jumlah</a:t>
            </a:r>
            <a:r>
              <a:rPr lang="en-US" sz="2800" dirty="0" smtClean="0"/>
              <a:t> </a:t>
            </a:r>
            <a:r>
              <a:rPr lang="en-US" sz="2800" dirty="0" err="1" smtClean="0"/>
              <a:t>produk</a:t>
            </a:r>
            <a:r>
              <a:rPr lang="en-US" sz="2800" dirty="0" smtClean="0"/>
              <a:t> yang </a:t>
            </a:r>
            <a:r>
              <a:rPr lang="en-US" sz="2800" dirty="0" err="1" smtClean="0"/>
              <a:t>dihasilkan</a:t>
            </a:r>
            <a:endParaRPr lang="id-ID" sz="2800" dirty="0" err="1"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Aktivitas</a:t>
            </a:r>
            <a:r>
              <a:rPr lang="en-US" b="1" dirty="0" smtClean="0"/>
              <a:t> </a:t>
            </a:r>
            <a:r>
              <a:rPr lang="en-US" b="1" dirty="0" err="1" smtClean="0"/>
              <a:t>Enzim</a:t>
            </a:r>
            <a:endParaRPr lang="id-ID" b="1" dirty="0"/>
          </a:p>
        </p:txBody>
      </p:sp>
      <p:sp>
        <p:nvSpPr>
          <p:cNvPr id="3" name="Content Placeholder 2"/>
          <p:cNvSpPr>
            <a:spLocks noGrp="1"/>
          </p:cNvSpPr>
          <p:nvPr>
            <p:ph sz="quarter" idx="1"/>
          </p:nvPr>
        </p:nvSpPr>
        <p:spPr/>
        <p:txBody>
          <a:bodyPr>
            <a:normAutofit/>
          </a:bodyPr>
          <a:lstStyle/>
          <a:p>
            <a:r>
              <a:rPr lang="en-US" sz="3600" dirty="0" err="1" smtClean="0"/>
              <a:t>Pada</a:t>
            </a:r>
            <a:r>
              <a:rPr lang="en-US" sz="3600" dirty="0" smtClean="0"/>
              <a:t> </a:t>
            </a:r>
            <a:r>
              <a:rPr lang="en-US" sz="3600" dirty="0" err="1" smtClean="0"/>
              <a:t>prakteknya</a:t>
            </a:r>
            <a:r>
              <a:rPr lang="en-US" sz="3600" dirty="0" smtClean="0"/>
              <a:t>, </a:t>
            </a:r>
            <a:r>
              <a:rPr lang="en-US" sz="3600" dirty="0" err="1" smtClean="0"/>
              <a:t>kemudian</a:t>
            </a:r>
            <a:r>
              <a:rPr lang="en-US" sz="3600" dirty="0" smtClean="0"/>
              <a:t> </a:t>
            </a:r>
            <a:r>
              <a:rPr lang="en-US" sz="3600" dirty="0" err="1" smtClean="0"/>
              <a:t>aktivitas</a:t>
            </a:r>
            <a:r>
              <a:rPr lang="en-US" sz="3600" dirty="0" smtClean="0"/>
              <a:t> </a:t>
            </a:r>
            <a:r>
              <a:rPr lang="en-US" sz="3600" dirty="0" err="1" smtClean="0"/>
              <a:t>enzim</a:t>
            </a:r>
            <a:r>
              <a:rPr lang="en-US" sz="3600" dirty="0" smtClean="0"/>
              <a:t> </a:t>
            </a:r>
            <a:r>
              <a:rPr lang="en-US" sz="3600" dirty="0" err="1" smtClean="0"/>
              <a:t>ini</a:t>
            </a:r>
            <a:r>
              <a:rPr lang="en-US" sz="3600" dirty="0" smtClean="0"/>
              <a:t> </a:t>
            </a:r>
            <a:r>
              <a:rPr lang="en-US" sz="3600" dirty="0" err="1" smtClean="0"/>
              <a:t>kemudian</a:t>
            </a:r>
            <a:r>
              <a:rPr lang="en-US" sz="3600" dirty="0" smtClean="0"/>
              <a:t> </a:t>
            </a:r>
            <a:r>
              <a:rPr lang="en-US" sz="3600" dirty="0" err="1" smtClean="0"/>
              <a:t>dinyatakan</a:t>
            </a:r>
            <a:r>
              <a:rPr lang="en-US" sz="3600" dirty="0" smtClean="0"/>
              <a:t> </a:t>
            </a:r>
            <a:r>
              <a:rPr lang="en-US" sz="3600" dirty="0" err="1" smtClean="0"/>
              <a:t>sebagai</a:t>
            </a:r>
            <a:r>
              <a:rPr lang="en-US" sz="3600" dirty="0" smtClean="0"/>
              <a:t> U/</a:t>
            </a:r>
            <a:r>
              <a:rPr lang="en-US" sz="3600" dirty="0" err="1" smtClean="0"/>
              <a:t>mL</a:t>
            </a:r>
            <a:endParaRPr lang="en-US" sz="3600" dirty="0" smtClean="0"/>
          </a:p>
          <a:p>
            <a:r>
              <a:rPr lang="en-US" sz="3600" dirty="0" err="1" smtClean="0"/>
              <a:t>Ditemukan</a:t>
            </a:r>
            <a:r>
              <a:rPr lang="en-US" sz="3600" dirty="0" smtClean="0"/>
              <a:t> </a:t>
            </a:r>
            <a:r>
              <a:rPr lang="en-US" sz="3600" dirty="0" err="1" smtClean="0"/>
              <a:t>pada</a:t>
            </a:r>
            <a:r>
              <a:rPr lang="en-US" sz="3600" dirty="0" smtClean="0"/>
              <a:t> </a:t>
            </a:r>
            <a:r>
              <a:rPr lang="en-US" sz="3600" dirty="0" err="1" smtClean="0"/>
              <a:t>beberapa</a:t>
            </a:r>
            <a:r>
              <a:rPr lang="en-US" sz="3600" dirty="0" smtClean="0"/>
              <a:t> </a:t>
            </a:r>
            <a:r>
              <a:rPr lang="en-US" sz="3600" dirty="0" err="1" smtClean="0"/>
              <a:t>publikasi</a:t>
            </a:r>
            <a:r>
              <a:rPr lang="en-US" sz="3600" dirty="0" smtClean="0"/>
              <a:t>, </a:t>
            </a:r>
            <a:r>
              <a:rPr lang="en-US" sz="3600" dirty="0" err="1" smtClean="0"/>
              <a:t>satuan</a:t>
            </a:r>
            <a:r>
              <a:rPr lang="en-US" sz="3600" dirty="0" smtClean="0"/>
              <a:t> </a:t>
            </a:r>
            <a:r>
              <a:rPr lang="en-US" sz="3600" dirty="0" err="1" smtClean="0"/>
              <a:t>aktivitas</a:t>
            </a:r>
            <a:r>
              <a:rPr lang="en-US" sz="3600" dirty="0" smtClean="0"/>
              <a:t> </a:t>
            </a:r>
            <a:r>
              <a:rPr lang="en-US" sz="3600" dirty="0" err="1" smtClean="0"/>
              <a:t>enzim</a:t>
            </a:r>
            <a:r>
              <a:rPr lang="en-US" sz="3600" dirty="0" smtClean="0"/>
              <a:t> </a:t>
            </a:r>
            <a:r>
              <a:rPr lang="en-US" sz="3600" dirty="0" err="1" smtClean="0"/>
              <a:t>didefinisikan</a:t>
            </a:r>
            <a:r>
              <a:rPr lang="en-US" sz="3600" dirty="0" smtClean="0"/>
              <a:t> </a:t>
            </a:r>
            <a:r>
              <a:rPr lang="en-US" sz="3600" dirty="0" err="1" smtClean="0"/>
              <a:t>agak</a:t>
            </a:r>
            <a:r>
              <a:rPr lang="en-US" sz="3600" dirty="0" smtClean="0"/>
              <a:t> </a:t>
            </a:r>
            <a:r>
              <a:rPr lang="en-US" sz="3600" dirty="0" err="1" smtClean="0"/>
              <a:t>berbeda</a:t>
            </a:r>
            <a:r>
              <a:rPr lang="en-US" sz="3600" dirty="0" smtClean="0"/>
              <a:t>, </a:t>
            </a:r>
            <a:r>
              <a:rPr lang="en-US" sz="3600" dirty="0" err="1" smtClean="0"/>
              <a:t>yaitu</a:t>
            </a:r>
            <a:r>
              <a:rPr lang="en-US" sz="3600" dirty="0" smtClean="0"/>
              <a:t> </a:t>
            </a:r>
            <a:r>
              <a:rPr lang="en-US" sz="3600" dirty="0" err="1" smtClean="0"/>
              <a:t>dengan</a:t>
            </a:r>
            <a:r>
              <a:rPr lang="en-US" sz="3600" dirty="0" smtClean="0"/>
              <a:t> </a:t>
            </a:r>
            <a:r>
              <a:rPr lang="en-US" sz="3600" dirty="0" err="1" smtClean="0"/>
              <a:t>menyatakan</a:t>
            </a:r>
            <a:r>
              <a:rPr lang="en-US" sz="3600" dirty="0" smtClean="0"/>
              <a:t> </a:t>
            </a:r>
            <a:r>
              <a:rPr lang="en-US" sz="3600" dirty="0" err="1" smtClean="0"/>
              <a:t>jumlah</a:t>
            </a:r>
            <a:r>
              <a:rPr lang="en-US" sz="3600" dirty="0" smtClean="0"/>
              <a:t> </a:t>
            </a:r>
            <a:r>
              <a:rPr lang="en-US" sz="3600" dirty="0" err="1" smtClean="0"/>
              <a:t>produk</a:t>
            </a:r>
            <a:r>
              <a:rPr lang="en-US" sz="3600" dirty="0" smtClean="0"/>
              <a:t> yang </a:t>
            </a:r>
            <a:r>
              <a:rPr lang="en-US" sz="3600" dirty="0" err="1" smtClean="0"/>
              <a:t>berbeda</a:t>
            </a:r>
            <a:r>
              <a:rPr lang="en-US" sz="3600" dirty="0" smtClean="0"/>
              <a:t> (</a:t>
            </a:r>
            <a:r>
              <a:rPr lang="en-US" sz="3600" dirty="0" err="1" smtClean="0"/>
              <a:t>pmol</a:t>
            </a:r>
            <a:r>
              <a:rPr lang="en-US" sz="3600" dirty="0" smtClean="0"/>
              <a:t>, </a:t>
            </a:r>
            <a:r>
              <a:rPr lang="en-US" sz="3600" dirty="0" err="1" smtClean="0"/>
              <a:t>piko</a:t>
            </a:r>
            <a:r>
              <a:rPr lang="en-US" sz="3600" dirty="0" smtClean="0"/>
              <a:t> mol), </a:t>
            </a:r>
            <a:r>
              <a:rPr lang="en-US" sz="3600" dirty="0" err="1" smtClean="0"/>
              <a:t>atau</a:t>
            </a:r>
            <a:r>
              <a:rPr lang="en-US" sz="3600" dirty="0" smtClean="0"/>
              <a:t> </a:t>
            </a:r>
            <a:r>
              <a:rPr lang="en-US" sz="3600" dirty="0" err="1" smtClean="0"/>
              <a:t>langsung</a:t>
            </a:r>
            <a:r>
              <a:rPr lang="en-US" sz="3600" dirty="0" smtClean="0"/>
              <a:t> </a:t>
            </a:r>
            <a:r>
              <a:rPr lang="en-US" sz="3600" dirty="0" err="1" smtClean="0"/>
              <a:t>memasukkan</a:t>
            </a:r>
            <a:r>
              <a:rPr lang="en-US" sz="3600" dirty="0" smtClean="0"/>
              <a:t> </a:t>
            </a:r>
            <a:r>
              <a:rPr lang="en-US" sz="3600" dirty="0" err="1" smtClean="0"/>
              <a:t>unsur</a:t>
            </a:r>
            <a:r>
              <a:rPr lang="en-US" sz="3600" dirty="0" smtClean="0"/>
              <a:t> </a:t>
            </a:r>
            <a:r>
              <a:rPr lang="en-US" sz="3600" dirty="0" err="1" smtClean="0"/>
              <a:t>jumlah</a:t>
            </a:r>
            <a:r>
              <a:rPr lang="en-US" sz="3600" dirty="0" smtClean="0"/>
              <a:t> </a:t>
            </a:r>
            <a:r>
              <a:rPr lang="en-US" sz="3600" dirty="0" err="1" smtClean="0"/>
              <a:t>enzim</a:t>
            </a:r>
            <a:r>
              <a:rPr lang="en-US" sz="3600" dirty="0" smtClean="0"/>
              <a:t> (</a:t>
            </a:r>
            <a:r>
              <a:rPr lang="en-US" sz="3600" dirty="0" err="1" smtClean="0"/>
              <a:t>dalam</a:t>
            </a:r>
            <a:r>
              <a:rPr lang="en-US" sz="3600" dirty="0" smtClean="0"/>
              <a:t> </a:t>
            </a:r>
            <a:r>
              <a:rPr lang="en-US" sz="3600" dirty="0" err="1" smtClean="0"/>
              <a:t>mL</a:t>
            </a:r>
            <a:r>
              <a:rPr lang="en-US" sz="3600" dirty="0" smtClean="0"/>
              <a:t>)</a:t>
            </a:r>
            <a:endParaRPr lang="id-ID"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err="1" smtClean="0"/>
              <a:t>Aktivitas</a:t>
            </a:r>
            <a:r>
              <a:rPr lang="en-US" sz="4400" dirty="0" smtClean="0"/>
              <a:t> </a:t>
            </a:r>
            <a:r>
              <a:rPr lang="en-US" sz="4400" dirty="0" err="1" smtClean="0"/>
              <a:t>Enzim</a:t>
            </a:r>
            <a:endParaRPr lang="id-ID" sz="4400" dirty="0"/>
          </a:p>
        </p:txBody>
      </p:sp>
      <p:sp>
        <p:nvSpPr>
          <p:cNvPr id="3" name="Content Placeholder 2"/>
          <p:cNvSpPr>
            <a:spLocks noGrp="1"/>
          </p:cNvSpPr>
          <p:nvPr>
            <p:ph sz="quarter" idx="1"/>
          </p:nvPr>
        </p:nvSpPr>
        <p:spPr/>
        <p:txBody>
          <a:bodyPr>
            <a:normAutofit/>
          </a:bodyPr>
          <a:lstStyle/>
          <a:p>
            <a:r>
              <a:rPr lang="en-US" sz="3600" dirty="0" err="1" smtClean="0"/>
              <a:t>Berkaitan</a:t>
            </a:r>
            <a:r>
              <a:rPr lang="en-US" sz="3600" dirty="0" smtClean="0"/>
              <a:t> </a:t>
            </a:r>
            <a:r>
              <a:rPr lang="en-US" sz="3600" dirty="0" err="1" smtClean="0"/>
              <a:t>dengan</a:t>
            </a:r>
            <a:r>
              <a:rPr lang="en-US" sz="3600" dirty="0" smtClean="0"/>
              <a:t> </a:t>
            </a:r>
            <a:r>
              <a:rPr lang="en-US" sz="3600" dirty="0" err="1" smtClean="0"/>
              <a:t>pemurnian</a:t>
            </a:r>
            <a:r>
              <a:rPr lang="en-US" sz="3600" dirty="0" smtClean="0"/>
              <a:t> </a:t>
            </a:r>
            <a:r>
              <a:rPr lang="en-US" sz="3600" dirty="0" err="1" smtClean="0"/>
              <a:t>enzim</a:t>
            </a:r>
            <a:r>
              <a:rPr lang="en-US" sz="3600" dirty="0" smtClean="0"/>
              <a:t>, </a:t>
            </a:r>
            <a:r>
              <a:rPr lang="en-US" sz="3600" dirty="0" err="1" smtClean="0"/>
              <a:t>dikenal</a:t>
            </a:r>
            <a:r>
              <a:rPr lang="en-US" sz="3600" dirty="0" smtClean="0"/>
              <a:t> </a:t>
            </a:r>
            <a:r>
              <a:rPr lang="en-US" sz="3600" dirty="0" err="1" smtClean="0"/>
              <a:t>istilah</a:t>
            </a:r>
            <a:r>
              <a:rPr lang="en-US" sz="3600" dirty="0" smtClean="0"/>
              <a:t> </a:t>
            </a:r>
            <a:r>
              <a:rPr lang="en-US" sz="3600" dirty="0" err="1" smtClean="0"/>
              <a:t>Aktivitas</a:t>
            </a:r>
            <a:r>
              <a:rPr lang="en-US" sz="3600" dirty="0" smtClean="0"/>
              <a:t> </a:t>
            </a:r>
            <a:r>
              <a:rPr lang="en-US" sz="3600" dirty="0" err="1" smtClean="0"/>
              <a:t>Spesifik</a:t>
            </a:r>
            <a:r>
              <a:rPr lang="en-US" sz="3600" dirty="0" smtClean="0"/>
              <a:t>, </a:t>
            </a:r>
            <a:r>
              <a:rPr lang="en-US" sz="3600" dirty="0" err="1" smtClean="0"/>
              <a:t>yaitu</a:t>
            </a:r>
            <a:r>
              <a:rPr lang="en-US" sz="3600" dirty="0" smtClean="0"/>
              <a:t> </a:t>
            </a:r>
            <a:r>
              <a:rPr lang="en-US" sz="3600" dirty="0" err="1" smtClean="0"/>
              <a:t>besarnya</a:t>
            </a:r>
            <a:r>
              <a:rPr lang="en-US" sz="3600" dirty="0" smtClean="0"/>
              <a:t> </a:t>
            </a:r>
            <a:r>
              <a:rPr lang="en-US" sz="3600" dirty="0" err="1" smtClean="0"/>
              <a:t>aktivitas</a:t>
            </a:r>
            <a:r>
              <a:rPr lang="en-US" sz="3600" dirty="0" smtClean="0"/>
              <a:t> </a:t>
            </a:r>
            <a:r>
              <a:rPr lang="en-US" sz="3600" dirty="0" err="1" smtClean="0"/>
              <a:t>enzim</a:t>
            </a:r>
            <a:r>
              <a:rPr lang="en-US" sz="3600" dirty="0" smtClean="0"/>
              <a:t> per </a:t>
            </a:r>
            <a:r>
              <a:rPr lang="en-US" sz="3600" dirty="0" err="1" smtClean="0"/>
              <a:t>jumlah</a:t>
            </a:r>
            <a:r>
              <a:rPr lang="en-US" sz="3600" dirty="0" smtClean="0"/>
              <a:t> protein yang </a:t>
            </a:r>
            <a:r>
              <a:rPr lang="en-US" sz="3600" dirty="0" err="1" smtClean="0"/>
              <a:t>terkandung</a:t>
            </a:r>
            <a:r>
              <a:rPr lang="en-US" sz="3600" dirty="0" smtClean="0"/>
              <a:t> </a:t>
            </a:r>
            <a:r>
              <a:rPr lang="en-US" sz="3600" dirty="0" err="1" smtClean="0"/>
              <a:t>dalam</a:t>
            </a:r>
            <a:r>
              <a:rPr lang="en-US" sz="3600" dirty="0" smtClean="0"/>
              <a:t> </a:t>
            </a:r>
            <a:r>
              <a:rPr lang="en-US" sz="3600" dirty="0" err="1" smtClean="0"/>
              <a:t>campuran</a:t>
            </a:r>
            <a:r>
              <a:rPr lang="en-US" sz="3600" dirty="0" smtClean="0"/>
              <a:t> </a:t>
            </a:r>
            <a:r>
              <a:rPr lang="en-US" sz="3600" dirty="0" err="1" smtClean="0"/>
              <a:t>enzim</a:t>
            </a:r>
            <a:r>
              <a:rPr lang="en-US" sz="3600" dirty="0" smtClean="0"/>
              <a:t> yang </a:t>
            </a:r>
            <a:r>
              <a:rPr lang="en-US" sz="3600" dirty="0" err="1" smtClean="0"/>
              <a:t>diuji</a:t>
            </a:r>
            <a:endParaRPr lang="en-US" sz="3600" dirty="0" smtClean="0"/>
          </a:p>
          <a:p>
            <a:r>
              <a:rPr lang="en-US" sz="3600" dirty="0" smtClean="0"/>
              <a:t>Makin </a:t>
            </a:r>
            <a:r>
              <a:rPr lang="en-US" sz="3600" dirty="0" err="1" smtClean="0"/>
              <a:t>besar</a:t>
            </a:r>
            <a:r>
              <a:rPr lang="en-US" sz="3600" dirty="0" smtClean="0"/>
              <a:t> </a:t>
            </a:r>
            <a:r>
              <a:rPr lang="en-US" sz="3600" dirty="0" err="1" smtClean="0"/>
              <a:t>suatu</a:t>
            </a:r>
            <a:r>
              <a:rPr lang="en-US" sz="3600" dirty="0" smtClean="0"/>
              <a:t> </a:t>
            </a:r>
            <a:r>
              <a:rPr lang="en-US" sz="3600" dirty="0" err="1" smtClean="0"/>
              <a:t>aktivitas</a:t>
            </a:r>
            <a:r>
              <a:rPr lang="en-US" sz="3600" dirty="0" smtClean="0"/>
              <a:t> </a:t>
            </a:r>
            <a:r>
              <a:rPr lang="en-US" sz="3600" dirty="0" err="1" smtClean="0"/>
              <a:t>spesifik</a:t>
            </a:r>
            <a:r>
              <a:rPr lang="en-US" sz="3600" dirty="0" smtClean="0"/>
              <a:t> </a:t>
            </a:r>
            <a:r>
              <a:rPr lang="en-US" sz="3600" dirty="0" err="1" smtClean="0"/>
              <a:t>enzim</a:t>
            </a:r>
            <a:r>
              <a:rPr lang="en-US" sz="3600" dirty="0" smtClean="0"/>
              <a:t>, </a:t>
            </a:r>
            <a:r>
              <a:rPr lang="en-US" sz="3600" dirty="0" err="1" smtClean="0"/>
              <a:t>maka</a:t>
            </a:r>
            <a:r>
              <a:rPr lang="en-US" sz="3600" dirty="0" smtClean="0"/>
              <a:t> </a:t>
            </a:r>
            <a:r>
              <a:rPr lang="en-US" sz="3600" dirty="0" err="1" smtClean="0"/>
              <a:t>makin</a:t>
            </a:r>
            <a:r>
              <a:rPr lang="en-US" sz="3600" dirty="0" smtClean="0"/>
              <a:t> </a:t>
            </a:r>
            <a:r>
              <a:rPr lang="en-US" sz="3600" dirty="0" err="1" smtClean="0"/>
              <a:t>besar</a:t>
            </a:r>
            <a:r>
              <a:rPr lang="en-US" sz="3600" dirty="0" smtClean="0"/>
              <a:t> </a:t>
            </a:r>
            <a:r>
              <a:rPr lang="en-US" sz="3600" dirty="0" err="1" smtClean="0"/>
              <a:t>tingkat</a:t>
            </a:r>
            <a:r>
              <a:rPr lang="en-US" sz="3600" dirty="0" smtClean="0"/>
              <a:t> </a:t>
            </a:r>
            <a:r>
              <a:rPr lang="en-US" sz="3600" dirty="0" err="1" smtClean="0"/>
              <a:t>kemurnian</a:t>
            </a:r>
            <a:r>
              <a:rPr lang="en-US" sz="3600" dirty="0" smtClean="0"/>
              <a:t> </a:t>
            </a:r>
            <a:r>
              <a:rPr lang="en-US" sz="3600" dirty="0" err="1" smtClean="0"/>
              <a:t>suatu</a:t>
            </a:r>
            <a:r>
              <a:rPr lang="en-US" sz="3600" dirty="0" smtClean="0"/>
              <a:t> </a:t>
            </a:r>
            <a:r>
              <a:rPr lang="en-US" sz="3600" dirty="0" err="1" smtClean="0"/>
              <a:t>enzim</a:t>
            </a:r>
            <a:r>
              <a:rPr lang="en-US" sz="3600" dirty="0" smtClean="0"/>
              <a:t> </a:t>
            </a:r>
            <a:endParaRPr lang="id-ID"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03238"/>
            <a:ext cx="9067800" cy="563562"/>
          </a:xfrm>
        </p:spPr>
        <p:txBody>
          <a:bodyPr>
            <a:noAutofit/>
          </a:bodyPr>
          <a:lstStyle/>
          <a:p>
            <a:r>
              <a:rPr lang="en-US" sz="2800" b="1" dirty="0" err="1" smtClean="0"/>
              <a:t>Uji</a:t>
            </a:r>
            <a:r>
              <a:rPr lang="en-US" sz="2800" b="1" dirty="0" smtClean="0"/>
              <a:t> </a:t>
            </a:r>
            <a:r>
              <a:rPr lang="en-US" sz="2800" b="1" dirty="0" err="1" smtClean="0"/>
              <a:t>aktivitas</a:t>
            </a:r>
            <a:r>
              <a:rPr lang="en-US" sz="2800" b="1" dirty="0" smtClean="0"/>
              <a:t> protease (</a:t>
            </a:r>
            <a:r>
              <a:rPr lang="en-US" sz="2800" b="1" dirty="0" err="1" smtClean="0"/>
              <a:t>Ketnawa</a:t>
            </a:r>
            <a:r>
              <a:rPr lang="en-US" sz="2800" b="1" dirty="0" smtClean="0"/>
              <a:t> </a:t>
            </a:r>
            <a:r>
              <a:rPr lang="en-US" sz="2800" b="1" i="1" dirty="0" smtClean="0"/>
              <a:t>et al.</a:t>
            </a:r>
            <a:r>
              <a:rPr lang="en-US" sz="2800" b="1" dirty="0" smtClean="0"/>
              <a:t>, As J Food Ag-</a:t>
            </a:r>
            <a:r>
              <a:rPr lang="en-US" sz="2800" b="1" dirty="0" err="1" smtClean="0"/>
              <a:t>Ind</a:t>
            </a:r>
            <a:r>
              <a:rPr lang="en-US" sz="2800" b="1" dirty="0" smtClean="0"/>
              <a:t> 2(04): 457-468)</a:t>
            </a:r>
            <a:endParaRPr lang="id-ID" sz="2800" b="1" dirty="0"/>
          </a:p>
        </p:txBody>
      </p:sp>
      <p:sp>
        <p:nvSpPr>
          <p:cNvPr id="3" name="Content Placeholder 2"/>
          <p:cNvSpPr>
            <a:spLocks noGrp="1"/>
          </p:cNvSpPr>
          <p:nvPr>
            <p:ph sz="quarter" idx="1"/>
          </p:nvPr>
        </p:nvSpPr>
        <p:spPr>
          <a:xfrm>
            <a:off x="457200" y="1112837"/>
            <a:ext cx="8229600" cy="5516563"/>
          </a:xfrm>
        </p:spPr>
        <p:txBody>
          <a:bodyPr>
            <a:noAutofit/>
          </a:bodyPr>
          <a:lstStyle/>
          <a:p>
            <a:pPr>
              <a:buNone/>
            </a:pPr>
            <a:r>
              <a:rPr lang="id-ID" sz="2400" b="1" dirty="0" smtClean="0"/>
              <a:t>Determination of protease activity</a:t>
            </a:r>
          </a:p>
          <a:p>
            <a:pPr marL="0" indent="0" algn="just">
              <a:buNone/>
            </a:pPr>
            <a:r>
              <a:rPr lang="en-US" sz="2200" dirty="0" smtClean="0"/>
              <a:t>The protease activity of </a:t>
            </a:r>
            <a:r>
              <a:rPr lang="en-US" sz="2200" dirty="0" err="1" smtClean="0"/>
              <a:t>bromelain</a:t>
            </a:r>
            <a:r>
              <a:rPr lang="en-US" sz="2200" dirty="0" smtClean="0"/>
              <a:t> was determined according to the casein digestion unit (CDU) method and tyrosine was used as a standard. The reaction mixture contained 0.1 </a:t>
            </a:r>
            <a:r>
              <a:rPr lang="en-US" sz="2200" dirty="0" err="1" smtClean="0"/>
              <a:t>mL</a:t>
            </a:r>
            <a:r>
              <a:rPr lang="en-US" sz="2200" dirty="0" smtClean="0"/>
              <a:t> enzyme solution, 0.8 </a:t>
            </a:r>
            <a:r>
              <a:rPr lang="en-US" sz="2200" dirty="0" err="1" smtClean="0"/>
              <a:t>mL</a:t>
            </a:r>
            <a:r>
              <a:rPr lang="en-US" sz="2200" dirty="0" smtClean="0"/>
              <a:t> of phosphate buffer pH 7.0 and 0.2 </a:t>
            </a:r>
            <a:r>
              <a:rPr lang="en-US" sz="2200" dirty="0" err="1" smtClean="0"/>
              <a:t>mL</a:t>
            </a:r>
            <a:r>
              <a:rPr lang="en-US" sz="2200" dirty="0" smtClean="0"/>
              <a:t> of 0.03M cysteine-0.006M EDTA. The mixture was incubated at 37°C for 10 min before starting the reaction by adding 1 </a:t>
            </a:r>
            <a:r>
              <a:rPr lang="en-US" sz="2200" dirty="0" err="1" smtClean="0"/>
              <a:t>mL</a:t>
            </a:r>
            <a:r>
              <a:rPr lang="en-US" sz="2200" dirty="0" smtClean="0"/>
              <a:t> of 1.5% casein solution. After exactly 5 min, the reaction was stopped by adding 3.0 </a:t>
            </a:r>
            <a:r>
              <a:rPr lang="en-US" sz="2200" dirty="0" err="1" smtClean="0"/>
              <a:t>mL</a:t>
            </a:r>
            <a:r>
              <a:rPr lang="en-US" sz="2200" dirty="0" smtClean="0"/>
              <a:t> 5% TCA. Precipitated protein was removed by centrifugation at 8000 rpm for 20 min. The absorbance of the clear supernatant was measured at 275 nm. One unit of protease activity is defined as the amount of enzyme releasing product equivalent to 1 </a:t>
            </a:r>
            <a:r>
              <a:rPr lang="en-US" sz="2200" dirty="0" err="1" smtClean="0"/>
              <a:t>μg</a:t>
            </a:r>
            <a:r>
              <a:rPr lang="en-US" sz="2200" dirty="0" smtClean="0"/>
              <a:t> of tyrosine min-1 mL-1 under the assay conditions.</a:t>
            </a:r>
            <a:endParaRPr lang="id-ID" sz="2200" dirty="0" smtClean="0"/>
          </a:p>
          <a:p>
            <a:pPr marL="0" indent="0" algn="just">
              <a:buNone/>
            </a:pPr>
            <a:endParaRPr lang="en-US" sz="2200" dirty="0" smtClean="0"/>
          </a:p>
          <a:p>
            <a:pPr>
              <a:buNone/>
            </a:pPr>
            <a:r>
              <a:rPr lang="id-ID" sz="2400" b="1" dirty="0" smtClean="0"/>
              <a:t>Protein determination</a:t>
            </a:r>
          </a:p>
          <a:p>
            <a:pPr marL="0" indent="0" algn="just">
              <a:buNone/>
            </a:pPr>
            <a:r>
              <a:rPr lang="en-US" sz="2200" dirty="0" smtClean="0"/>
              <a:t>Protein concentration of the sample was determined by using the Bradford method. The protein content was calculated by using BSA as a standard</a:t>
            </a:r>
            <a:endParaRPr lang="id-ID" sz="2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871</TotalTime>
  <Words>366</Words>
  <Application>Microsoft Office PowerPoint</Application>
  <PresentationFormat>On-screen Show (4:3)</PresentationFormat>
  <Paragraphs>24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Equity</vt:lpstr>
      <vt:lpstr>TEKNOLOGI ENZIM</vt:lpstr>
      <vt:lpstr>Aktivitas Enzim</vt:lpstr>
      <vt:lpstr>Aktivitas Enzim</vt:lpstr>
      <vt:lpstr>Aktivitas Enzim</vt:lpstr>
      <vt:lpstr>Uji aktivitas protease (Ketnawa et al., As J Food Ag-Ind 2(04): 457-468)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TEKNOLOGI ENZIM</dc:title>
  <dc:creator>User</dc:creator>
  <cp:lastModifiedBy>acer</cp:lastModifiedBy>
  <cp:revision>65</cp:revision>
  <dcterms:created xsi:type="dcterms:W3CDTF">2010-09-05T23:08:03Z</dcterms:created>
  <dcterms:modified xsi:type="dcterms:W3CDTF">2011-10-27T12:36:57Z</dcterms:modified>
</cp:coreProperties>
</file>